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61" r:id="rId2"/>
  </p:sldMasterIdLst>
  <p:notesMasterIdLst>
    <p:notesMasterId r:id="rId16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7" r:id="rId13"/>
    <p:sldId id="268" r:id="rId14"/>
    <p:sldId id="269" r:id="rId15"/>
  </p:sldIdLst>
  <p:sldSz cx="12192000" cy="6858000"/>
  <p:notesSz cx="7772400" cy="10058400"/>
  <p:embeddedFontLs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Fira Sans Extra Condensed" panose="020B0503050000020004" pitchFamily="34" charset="0"/>
      <p:regular r:id="rId21"/>
      <p:bold r:id="rId22"/>
      <p:italic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27" roundtripDataSignature="AMtx7mivk/4j0+O/0XGq3ULvzPr2J94pJ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CB37"/>
    <a:srgbClr val="00A5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EF46984-D09C-C9F4-2454-22522345F507}" v="393" dt="2022-05-16T02:10:39.014"/>
    <p1510:client id="{FB0BA78F-9C4E-BA05-DCF5-674B5FA642E5}" v="122" dt="2022-05-16T02:10:53.956"/>
  </p1510:revLst>
</p1510:revInfo>
</file>

<file path=ppt/tableStyles.xml><?xml version="1.0" encoding="utf-8"?>
<a:tblStyleLst xmlns:a="http://schemas.openxmlformats.org/drawingml/2006/main" def="{2791DF2B-8CE8-47CA-A753-2D559099E446}">
  <a:tblStyle styleId="{2791DF2B-8CE8-47CA-A753-2D559099E446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font" Target="fonts/font2.fntdata"/><Relationship Id="rId3" Type="http://schemas.openxmlformats.org/officeDocument/2006/relationships/slide" Target="slides/slide1.xml"/><Relationship Id="rId21" Type="http://schemas.openxmlformats.org/officeDocument/2006/relationships/font" Target="fonts/font5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1.fntdata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8.fntdata"/><Relationship Id="rId32" Type="http://schemas.microsoft.com/office/2015/10/relationships/revisionInfo" Target="revisionInfo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7.fntdata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font" Target="fonts/font3.fntdata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6.fntdata"/><Relationship Id="rId27" Type="http://customschemas.google.com/relationships/presentationmetadata" Target="meta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295650" y="754375"/>
            <a:ext cx="518185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7" name="Google Shape;18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9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65" name="Google Shape;465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1066244c191_0_133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	 </a:t>
            </a:r>
            <a:endParaRPr/>
          </a:p>
        </p:txBody>
      </p:sp>
      <p:sp>
        <p:nvSpPr>
          <p:cNvPr id="560" name="Google Shape;560;g1066244c191_0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10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25" name="Google Shape;625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add317ae2b_0_117:notes"/>
          <p:cNvSpPr txBox="1">
            <a:spLocks noGrp="1"/>
          </p:cNvSpPr>
          <p:nvPr>
            <p:ph type="body" idx="1"/>
          </p:nvPr>
        </p:nvSpPr>
        <p:spPr>
          <a:xfrm>
            <a:off x="777240" y="4777740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2600" tIns="102600" rIns="102600" bIns="1026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/>
          </a:p>
        </p:txBody>
      </p:sp>
      <p:sp>
        <p:nvSpPr>
          <p:cNvPr id="650" name="Google Shape;650;gadd317ae2b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99" name="Google Shape;19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6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31" name="Google Shape;23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105e9140ba5_0_31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59" name="Google Shape;259;g105e9140ba5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105e9140ba5_0_92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22" name="Google Shape;322;g105e9140ba5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3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85" name="Google Shape;38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5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09" name="Google Shape;40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add317ae2b_0_201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31" name="Google Shape;431;gadd317ae2b_0_2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105e9140ba5_0_161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48" name="Google Shape;448;g105e9140ba5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38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38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38"/>
          <p:cNvSpPr txBox="1">
            <a:spLocks noGrp="1"/>
          </p:cNvSpPr>
          <p:nvPr>
            <p:ph type="body" idx="2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39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39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39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39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39"/>
          <p:cNvSpPr txBox="1">
            <a:spLocks noGrp="1"/>
          </p:cNvSpPr>
          <p:nvPr>
            <p:ph type="body" idx="4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40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40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40"/>
          <p:cNvSpPr txBox="1">
            <a:spLocks noGrp="1"/>
          </p:cNvSpPr>
          <p:nvPr>
            <p:ph type="body" idx="2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40"/>
          <p:cNvSpPr txBox="1">
            <a:spLocks noGrp="1"/>
          </p:cNvSpPr>
          <p:nvPr>
            <p:ph type="body" idx="3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40"/>
          <p:cNvSpPr txBox="1">
            <a:spLocks noGrp="1"/>
          </p:cNvSpPr>
          <p:nvPr>
            <p:ph type="body" idx="4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40"/>
          <p:cNvSpPr txBox="1">
            <a:spLocks noGrp="1"/>
          </p:cNvSpPr>
          <p:nvPr>
            <p:ph type="body" idx="5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40"/>
          <p:cNvSpPr txBox="1">
            <a:spLocks noGrp="1"/>
          </p:cNvSpPr>
          <p:nvPr>
            <p:ph type="body" idx="6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_AND_BODY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4"/>
          <p:cNvSpPr txBox="1">
            <a:spLocks noGrp="1"/>
          </p:cNvSpPr>
          <p:nvPr>
            <p:ph type="subTitle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42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42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WO_OBJECTS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43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43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43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44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45"/>
          <p:cNvSpPr txBox="1">
            <a:spLocks noGrp="1"/>
          </p:cNvSpPr>
          <p:nvPr>
            <p:ph type="subTitle" idx="1"/>
          </p:nvPr>
        </p:nvSpPr>
        <p:spPr>
          <a:xfrm>
            <a:off x="1523880" y="1122480"/>
            <a:ext cx="9143640" cy="11066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46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46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46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46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_AND_BODY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0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" name="Google Shape;11;p30"/>
          <p:cNvSpPr txBox="1">
            <a:spLocks noGrp="1"/>
          </p:cNvSpPr>
          <p:nvPr>
            <p:ph type="subTitle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47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47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47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47"/>
          <p:cNvSpPr txBox="1">
            <a:spLocks noGrp="1"/>
          </p:cNvSpPr>
          <p:nvPr>
            <p:ph type="body" idx="3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48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48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48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48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49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49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49"/>
          <p:cNvSpPr txBox="1">
            <a:spLocks noGrp="1"/>
          </p:cNvSpPr>
          <p:nvPr>
            <p:ph type="body" idx="2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50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50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50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50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50"/>
          <p:cNvSpPr txBox="1">
            <a:spLocks noGrp="1"/>
          </p:cNvSpPr>
          <p:nvPr>
            <p:ph type="body" idx="4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51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51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51"/>
          <p:cNvSpPr txBox="1">
            <a:spLocks noGrp="1"/>
          </p:cNvSpPr>
          <p:nvPr>
            <p:ph type="body" idx="2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51"/>
          <p:cNvSpPr txBox="1">
            <a:spLocks noGrp="1"/>
          </p:cNvSpPr>
          <p:nvPr>
            <p:ph type="body" idx="3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51"/>
          <p:cNvSpPr txBox="1">
            <a:spLocks noGrp="1"/>
          </p:cNvSpPr>
          <p:nvPr>
            <p:ph type="body" idx="4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51"/>
          <p:cNvSpPr txBox="1">
            <a:spLocks noGrp="1"/>
          </p:cNvSpPr>
          <p:nvPr>
            <p:ph type="body" idx="5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51"/>
          <p:cNvSpPr txBox="1">
            <a:spLocks noGrp="1"/>
          </p:cNvSpPr>
          <p:nvPr>
            <p:ph type="body" idx="6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1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31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WO_OBJECTS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2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2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32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3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4"/>
          <p:cNvSpPr txBox="1">
            <a:spLocks noGrp="1"/>
          </p:cNvSpPr>
          <p:nvPr>
            <p:ph type="subTitle" idx="1"/>
          </p:nvPr>
        </p:nvSpPr>
        <p:spPr>
          <a:xfrm>
            <a:off x="1523880" y="1122480"/>
            <a:ext cx="9143640" cy="11066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5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5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5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35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6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36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36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36"/>
          <p:cNvSpPr txBox="1">
            <a:spLocks noGrp="1"/>
          </p:cNvSpPr>
          <p:nvPr>
            <p:ph type="body" idx="3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37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37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37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37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5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5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3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dt" idx="10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ftr" idx="11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sldNum" idx="12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1" name="Google Shape;61;p13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3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png"/><Relationship Id="rId9" Type="http://schemas.openxmlformats.org/officeDocument/2006/relationships/image" Target="../media/image9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microsoft.com/office/2007/relationships/hdphoto" Target="../media/hdphoto1.wdp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Acoso sexual callejero: nadie está a salvo | BOLETÍN INFORMATIVO">
            <a:extLst>
              <a:ext uri="{FF2B5EF4-FFF2-40B4-BE49-F238E27FC236}">
                <a16:creationId xmlns:a16="http://schemas.microsoft.com/office/drawing/2014/main" id="{CE717B9F-961D-485F-B648-2D608DCFA3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23" b="1564"/>
          <a:stretch/>
        </p:blipFill>
        <p:spPr bwMode="auto">
          <a:xfrm>
            <a:off x="0" y="2587"/>
            <a:ext cx="6920758" cy="6855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0" name="Google Shape;190;p1"/>
          <p:cNvSpPr/>
          <p:nvPr/>
        </p:nvSpPr>
        <p:spPr>
          <a:xfrm>
            <a:off x="1313563" y="0"/>
            <a:ext cx="10580400" cy="6881400"/>
          </a:xfrm>
          <a:prstGeom prst="rect">
            <a:avLst/>
          </a:prstGeom>
          <a:gradFill>
            <a:gsLst>
              <a:gs pos="0">
                <a:srgbClr val="FFFFFF"/>
              </a:gs>
              <a:gs pos="49000">
                <a:srgbClr val="FFFFFF"/>
              </a:gs>
              <a:gs pos="100000">
                <a:srgbClr val="FFFFFF">
                  <a:alpha val="0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1" name="Google Shape;191;p1"/>
          <p:cNvPicPr preferRelativeResize="0"/>
          <p:nvPr/>
        </p:nvPicPr>
        <p:blipFill rotWithShape="1">
          <a:blip r:embed="rId4">
            <a:alphaModFix/>
          </a:blip>
          <a:srcRect t="78334"/>
          <a:stretch/>
        </p:blipFill>
        <p:spPr>
          <a:xfrm>
            <a:off x="14760" y="5390280"/>
            <a:ext cx="12192840" cy="148320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1"/>
          <p:cNvSpPr txBox="1"/>
          <p:nvPr/>
        </p:nvSpPr>
        <p:spPr>
          <a:xfrm>
            <a:off x="5556600" y="2250000"/>
            <a:ext cx="6145920" cy="1633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45720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RUTA SEGURA Y RAPIDA EN LAS CALLES DE MEDELLIN</a:t>
            </a:r>
            <a:endParaRPr sz="3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7" name="Google Shape;467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5" y="0"/>
            <a:ext cx="12196081" cy="6855842"/>
          </a:xfrm>
          <a:prstGeom prst="rect">
            <a:avLst/>
          </a:prstGeom>
          <a:noFill/>
          <a:ln>
            <a:noFill/>
          </a:ln>
        </p:spPr>
      </p:pic>
      <p:sp>
        <p:nvSpPr>
          <p:cNvPr id="468" name="Google Shape;468;p9"/>
          <p:cNvSpPr/>
          <p:nvPr/>
        </p:nvSpPr>
        <p:spPr>
          <a:xfrm>
            <a:off x="265320" y="376920"/>
            <a:ext cx="54021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Tiempos de ejecución del algoritmo 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1" name="Google Shape;471;p9"/>
          <p:cNvSpPr/>
          <p:nvPr/>
        </p:nvSpPr>
        <p:spPr>
          <a:xfrm>
            <a:off x="8394020" y="1357523"/>
            <a:ext cx="34254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4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Tiempos de ejecución</a:t>
            </a:r>
            <a:endParaRPr sz="2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72" name="Google Shape;472;p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754245" y="1345293"/>
            <a:ext cx="526680" cy="526680"/>
          </a:xfrm>
          <a:prstGeom prst="rect">
            <a:avLst/>
          </a:prstGeom>
          <a:noFill/>
          <a:ln>
            <a:noFill/>
          </a:ln>
        </p:spPr>
      </p:pic>
      <p:sp>
        <p:nvSpPr>
          <p:cNvPr id="475" name="Google Shape;475;p9"/>
          <p:cNvSpPr/>
          <p:nvPr/>
        </p:nvSpPr>
        <p:spPr>
          <a:xfrm flipH="1">
            <a:off x="9302807" y="5400825"/>
            <a:ext cx="752058" cy="64665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476" name="Google Shape;476;p9"/>
          <p:cNvSpPr/>
          <p:nvPr/>
        </p:nvSpPr>
        <p:spPr>
          <a:xfrm>
            <a:off x="7384698" y="5995475"/>
            <a:ext cx="34254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Por favor, incluya las unidades de medida, por ejemplo, minutos, horas...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77" name="Google Shape;477;p9"/>
          <p:cNvPicPr preferRelativeResize="0"/>
          <p:nvPr/>
        </p:nvPicPr>
        <p:blipFill rotWithShape="1">
          <a:blip r:embed="rId5">
            <a:alphaModFix/>
          </a:blip>
          <a:srcRect t="28562" b="27895"/>
          <a:stretch/>
        </p:blipFill>
        <p:spPr>
          <a:xfrm>
            <a:off x="544970" y="2118598"/>
            <a:ext cx="2329000" cy="1014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" name="Google Shape;478;p9"/>
          <p:cNvPicPr preferRelativeResize="0"/>
          <p:nvPr/>
        </p:nvPicPr>
        <p:blipFill rotWithShape="1">
          <a:blip r:embed="rId6">
            <a:alphaModFix/>
          </a:blip>
          <a:srcRect t="25645" b="27036"/>
          <a:stretch/>
        </p:blipFill>
        <p:spPr>
          <a:xfrm>
            <a:off x="4617170" y="2118597"/>
            <a:ext cx="2143125" cy="101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9" name="Google Shape;479;p9"/>
          <p:cNvPicPr preferRelativeResize="0"/>
          <p:nvPr/>
        </p:nvPicPr>
        <p:blipFill rotWithShape="1">
          <a:blip r:embed="rId7">
            <a:alphaModFix/>
          </a:blip>
          <a:srcRect l="10870" t="31532" r="11313" b="21147"/>
          <a:stretch/>
        </p:blipFill>
        <p:spPr>
          <a:xfrm>
            <a:off x="265320" y="3376723"/>
            <a:ext cx="2940000" cy="91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0" name="Google Shape;480;p9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499770" y="3246548"/>
            <a:ext cx="2329000" cy="1197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481" name="Google Shape;481;p9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40720" y="4372423"/>
            <a:ext cx="2329000" cy="1197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482" name="Google Shape;482;p9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4414245" y="4386612"/>
            <a:ext cx="2607000" cy="1216785"/>
          </a:xfrm>
          <a:prstGeom prst="rect">
            <a:avLst/>
          </a:prstGeom>
          <a:noFill/>
          <a:ln>
            <a:noFill/>
          </a:ln>
        </p:spPr>
      </p:pic>
      <p:sp>
        <p:nvSpPr>
          <p:cNvPr id="483" name="Google Shape;483;p9"/>
          <p:cNvSpPr/>
          <p:nvPr/>
        </p:nvSpPr>
        <p:spPr>
          <a:xfrm>
            <a:off x="8346795" y="2321173"/>
            <a:ext cx="29400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2 horas 51 minutos</a:t>
            </a:r>
            <a:endParaRPr sz="22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4" name="Google Shape;484;p9"/>
          <p:cNvSpPr/>
          <p:nvPr/>
        </p:nvSpPr>
        <p:spPr>
          <a:xfrm>
            <a:off x="8422995" y="3567748"/>
            <a:ext cx="29400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6 horas 51 minutos</a:t>
            </a:r>
            <a:endParaRPr sz="22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5" name="Google Shape;485;p9"/>
          <p:cNvSpPr/>
          <p:nvPr/>
        </p:nvSpPr>
        <p:spPr>
          <a:xfrm>
            <a:off x="8422995" y="4683373"/>
            <a:ext cx="29400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8 horas 51 minutos</a:t>
            </a:r>
            <a:endParaRPr sz="22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6" name="Google Shape;486;p9"/>
          <p:cNvSpPr/>
          <p:nvPr/>
        </p:nvSpPr>
        <p:spPr>
          <a:xfrm>
            <a:off x="3245470" y="2549973"/>
            <a:ext cx="920700" cy="195900"/>
          </a:xfrm>
          <a:prstGeom prst="stripedRightArrow">
            <a:avLst>
              <a:gd name="adj1" fmla="val 50000"/>
              <a:gd name="adj2" fmla="val 50000"/>
            </a:avLst>
          </a:prstGeom>
          <a:solidFill>
            <a:srgbClr val="00AADB"/>
          </a:solidFill>
          <a:ln w="28575" cap="flat" cmpd="sng">
            <a:solidFill>
              <a:srgbClr val="001E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7" name="Google Shape;487;p9"/>
          <p:cNvSpPr/>
          <p:nvPr/>
        </p:nvSpPr>
        <p:spPr>
          <a:xfrm>
            <a:off x="3397870" y="3692973"/>
            <a:ext cx="920700" cy="195900"/>
          </a:xfrm>
          <a:prstGeom prst="stripedRightArrow">
            <a:avLst>
              <a:gd name="adj1" fmla="val 50000"/>
              <a:gd name="adj2" fmla="val 50000"/>
            </a:avLst>
          </a:prstGeom>
          <a:solidFill>
            <a:srgbClr val="00AADB"/>
          </a:solidFill>
          <a:ln w="28575" cap="flat" cmpd="sng">
            <a:solidFill>
              <a:srgbClr val="001E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8" name="Google Shape;488;p9"/>
          <p:cNvSpPr/>
          <p:nvPr/>
        </p:nvSpPr>
        <p:spPr>
          <a:xfrm>
            <a:off x="3245470" y="4835973"/>
            <a:ext cx="920700" cy="195900"/>
          </a:xfrm>
          <a:prstGeom prst="stripedRightArrow">
            <a:avLst>
              <a:gd name="adj1" fmla="val 50000"/>
              <a:gd name="adj2" fmla="val 50000"/>
            </a:avLst>
          </a:prstGeom>
          <a:solidFill>
            <a:srgbClr val="00AADB"/>
          </a:solidFill>
          <a:ln w="28575" cap="flat" cmpd="sng">
            <a:solidFill>
              <a:srgbClr val="001E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9" name="Google Shape;489;p9"/>
          <p:cNvSpPr/>
          <p:nvPr/>
        </p:nvSpPr>
        <p:spPr>
          <a:xfrm>
            <a:off x="7131670" y="2473773"/>
            <a:ext cx="920700" cy="195900"/>
          </a:xfrm>
          <a:prstGeom prst="stripedRightArrow">
            <a:avLst>
              <a:gd name="adj1" fmla="val 50000"/>
              <a:gd name="adj2" fmla="val 50000"/>
            </a:avLst>
          </a:prstGeom>
          <a:solidFill>
            <a:srgbClr val="00AADB"/>
          </a:solidFill>
          <a:ln w="28575" cap="flat" cmpd="sng">
            <a:solidFill>
              <a:srgbClr val="001E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0" name="Google Shape;490;p9"/>
          <p:cNvSpPr/>
          <p:nvPr/>
        </p:nvSpPr>
        <p:spPr>
          <a:xfrm>
            <a:off x="7207870" y="3692973"/>
            <a:ext cx="920700" cy="195900"/>
          </a:xfrm>
          <a:prstGeom prst="stripedRightArrow">
            <a:avLst>
              <a:gd name="adj1" fmla="val 50000"/>
              <a:gd name="adj2" fmla="val 50000"/>
            </a:avLst>
          </a:prstGeom>
          <a:solidFill>
            <a:srgbClr val="00AADB"/>
          </a:solidFill>
          <a:ln w="28575" cap="flat" cmpd="sng">
            <a:solidFill>
              <a:srgbClr val="001E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1" name="Google Shape;491;p9"/>
          <p:cNvSpPr/>
          <p:nvPr/>
        </p:nvSpPr>
        <p:spPr>
          <a:xfrm>
            <a:off x="7131670" y="4835973"/>
            <a:ext cx="920700" cy="195900"/>
          </a:xfrm>
          <a:prstGeom prst="stripedRightArrow">
            <a:avLst>
              <a:gd name="adj1" fmla="val 50000"/>
              <a:gd name="adj2" fmla="val 50000"/>
            </a:avLst>
          </a:prstGeom>
          <a:solidFill>
            <a:srgbClr val="00AADB"/>
          </a:solidFill>
          <a:ln w="28575" cap="flat" cmpd="sng">
            <a:solidFill>
              <a:srgbClr val="001E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2" name="Google Shape;492;p9"/>
          <p:cNvSpPr txBox="1"/>
          <p:nvPr/>
        </p:nvSpPr>
        <p:spPr>
          <a:xfrm>
            <a:off x="2745075" y="6052175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El tamaño de la letra debe ser de al menos 22 puntos</a:t>
            </a:r>
            <a:endParaRPr sz="1400" b="1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2" name="Google Shape;562;g1066244c191_0_1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580" y="0"/>
            <a:ext cx="12197163" cy="6856922"/>
          </a:xfrm>
          <a:prstGeom prst="rect">
            <a:avLst/>
          </a:prstGeom>
          <a:noFill/>
          <a:ln>
            <a:noFill/>
          </a:ln>
        </p:spPr>
      </p:pic>
      <p:sp>
        <p:nvSpPr>
          <p:cNvPr id="563" name="Google Shape;563;g1066244c191_0_133"/>
          <p:cNvSpPr/>
          <p:nvPr/>
        </p:nvSpPr>
        <p:spPr>
          <a:xfrm>
            <a:off x="265327" y="376925"/>
            <a:ext cx="4945800" cy="4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Direcciones de trabajo futuras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4" name="Google Shape;564;g1066244c191_0_133"/>
          <p:cNvSpPr/>
          <p:nvPr/>
        </p:nvSpPr>
        <p:spPr>
          <a:xfrm>
            <a:off x="859448" y="1291400"/>
            <a:ext cx="2266369" cy="4244377"/>
          </a:xfrm>
          <a:prstGeom prst="roundRect">
            <a:avLst>
              <a:gd name="adj" fmla="val 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lang="es-ES"/>
          </a:p>
        </p:txBody>
      </p:sp>
      <p:sp>
        <p:nvSpPr>
          <p:cNvPr id="565" name="Google Shape;565;g1066244c191_0_133"/>
          <p:cNvSpPr/>
          <p:nvPr/>
        </p:nvSpPr>
        <p:spPr>
          <a:xfrm>
            <a:off x="9488921" y="1291400"/>
            <a:ext cx="2165728" cy="4244377"/>
          </a:xfrm>
          <a:prstGeom prst="roundRect">
            <a:avLst>
              <a:gd name="adj" fmla="val 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6" name="Google Shape;566;g1066244c191_0_133"/>
          <p:cNvSpPr/>
          <p:nvPr/>
        </p:nvSpPr>
        <p:spPr>
          <a:xfrm>
            <a:off x="3798171" y="1291400"/>
            <a:ext cx="2280746" cy="4244377"/>
          </a:xfrm>
          <a:prstGeom prst="roundRect">
            <a:avLst>
              <a:gd name="adj" fmla="val 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7" name="Google Shape;567;g1066244c191_0_133"/>
          <p:cNvSpPr/>
          <p:nvPr/>
        </p:nvSpPr>
        <p:spPr>
          <a:xfrm>
            <a:off x="6632743" y="1286300"/>
            <a:ext cx="2251992" cy="4230000"/>
          </a:xfrm>
          <a:prstGeom prst="roundRect">
            <a:avLst>
              <a:gd name="adj" fmla="val 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buChar char="•"/>
            </a:pPr>
            <a:endParaRPr lang="es-ES" sz="2200"/>
          </a:p>
        </p:txBody>
      </p:sp>
      <p:sp>
        <p:nvSpPr>
          <p:cNvPr id="568" name="Google Shape;568;g1066244c191_0_133"/>
          <p:cNvSpPr/>
          <p:nvPr/>
        </p:nvSpPr>
        <p:spPr>
          <a:xfrm>
            <a:off x="9488720" y="1291400"/>
            <a:ext cx="1666127" cy="515514"/>
          </a:xfrm>
          <a:prstGeom prst="homePlate">
            <a:avLst>
              <a:gd name="adj" fmla="val 40073"/>
            </a:avLst>
          </a:prstGeom>
          <a:solidFill>
            <a:srgbClr val="00AAB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9" name="Google Shape;569;g1066244c191_0_133"/>
          <p:cNvSpPr/>
          <p:nvPr/>
        </p:nvSpPr>
        <p:spPr>
          <a:xfrm>
            <a:off x="6630898" y="1286300"/>
            <a:ext cx="1723636" cy="472382"/>
          </a:xfrm>
          <a:prstGeom prst="homePlate">
            <a:avLst>
              <a:gd name="adj" fmla="val 40073"/>
            </a:avLst>
          </a:prstGeom>
          <a:solidFill>
            <a:srgbClr val="48AC7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0" name="Google Shape;570;g1066244c191_0_133"/>
          <p:cNvSpPr/>
          <p:nvPr/>
        </p:nvSpPr>
        <p:spPr>
          <a:xfrm>
            <a:off x="3811772" y="1291400"/>
            <a:ext cx="1809900" cy="587400"/>
          </a:xfrm>
          <a:prstGeom prst="homePlate">
            <a:avLst>
              <a:gd name="adj" fmla="val 40073"/>
            </a:avLst>
          </a:prstGeom>
          <a:solidFill>
            <a:srgbClr val="00AAB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1" name="Google Shape;571;g1066244c191_0_133"/>
          <p:cNvSpPr/>
          <p:nvPr/>
        </p:nvSpPr>
        <p:spPr>
          <a:xfrm>
            <a:off x="859046" y="1291400"/>
            <a:ext cx="1608617" cy="472382"/>
          </a:xfrm>
          <a:prstGeom prst="homePlate">
            <a:avLst>
              <a:gd name="adj" fmla="val 40073"/>
            </a:avLst>
          </a:prstGeom>
          <a:solidFill>
            <a:srgbClr val="48AC7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2" name="Google Shape;572;g1066244c191_0_133"/>
          <p:cNvSpPr/>
          <p:nvPr/>
        </p:nvSpPr>
        <p:spPr>
          <a:xfrm>
            <a:off x="6635323" y="1328675"/>
            <a:ext cx="1622994" cy="209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Ing. </a:t>
            </a:r>
            <a:r>
              <a:rPr lang="en-US" sz="2200" b="1" i="0" u="none" strike="noStrike" cap="none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Software </a:t>
            </a:r>
            <a:endParaRPr sz="2200" b="1" i="0" u="none" strike="noStrike" cap="none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73" name="Google Shape;573;g1066244c191_0_133"/>
          <p:cNvSpPr/>
          <p:nvPr/>
        </p:nvSpPr>
        <p:spPr>
          <a:xfrm>
            <a:off x="3802800" y="1379275"/>
            <a:ext cx="1809900" cy="4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Proyecto 1</a:t>
            </a:r>
            <a:endParaRPr sz="2200" b="1" i="0" u="none" strike="noStrike" cap="none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74" name="Google Shape;574;g1066244c191_0_133"/>
          <p:cNvSpPr/>
          <p:nvPr/>
        </p:nvSpPr>
        <p:spPr>
          <a:xfrm>
            <a:off x="810150" y="1333775"/>
            <a:ext cx="1582800" cy="4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1900" b="1" i="0" u="none" strike="noStrike" cap="none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Bases de datos</a:t>
            </a:r>
            <a:endParaRPr sz="1900" b="1" i="0" u="none" strike="noStrike" cap="none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75" name="Google Shape;575;g1066244c191_0_133"/>
          <p:cNvSpPr/>
          <p:nvPr/>
        </p:nvSpPr>
        <p:spPr>
          <a:xfrm>
            <a:off x="9495625" y="1333775"/>
            <a:ext cx="1643700" cy="4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Proyecto 2</a:t>
            </a:r>
            <a:endParaRPr sz="2200" b="1" i="0" u="none" strike="noStrike" cap="none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584" name="Google Shape;584;g1066244c191_0_133"/>
          <p:cNvGrpSpPr/>
          <p:nvPr/>
        </p:nvGrpSpPr>
        <p:grpSpPr>
          <a:xfrm>
            <a:off x="4216100" y="2367863"/>
            <a:ext cx="1088700" cy="830400"/>
            <a:chOff x="673150" y="2539788"/>
            <a:chExt cx="1088700" cy="830400"/>
          </a:xfrm>
        </p:grpSpPr>
        <p:sp>
          <p:nvSpPr>
            <p:cNvPr id="585" name="Google Shape;585;g1066244c191_0_133"/>
            <p:cNvSpPr/>
            <p:nvPr/>
          </p:nvSpPr>
          <p:spPr>
            <a:xfrm>
              <a:off x="673150" y="2539788"/>
              <a:ext cx="1088700" cy="8304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  <a:effectLst>
              <a:outerShdw blurRad="85725" dist="57150" dir="7080000" algn="bl" rotWithShape="0">
                <a:srgbClr val="000000">
                  <a:alpha val="1490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600" b="1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A</a:t>
              </a:r>
              <a:r>
                <a:rPr lang="en-US" sz="1600" b="1" i="0" u="none" strike="noStrike" cap="none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plicación web</a:t>
              </a:r>
              <a:endParaRPr sz="1600" b="1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86" name="Google Shape;586;g1066244c191_0_133"/>
            <p:cNvSpPr/>
            <p:nvPr/>
          </p:nvSpPr>
          <p:spPr>
            <a:xfrm rot="-5400000">
              <a:off x="749894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87" name="Google Shape;587;g1066244c191_0_133"/>
            <p:cNvSpPr/>
            <p:nvPr/>
          </p:nvSpPr>
          <p:spPr>
            <a:xfrm rot="-5400000">
              <a:off x="926637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88" name="Google Shape;588;g1066244c191_0_133"/>
            <p:cNvSpPr/>
            <p:nvPr/>
          </p:nvSpPr>
          <p:spPr>
            <a:xfrm rot="-5400000">
              <a:off x="1103379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89" name="Google Shape;589;g1066244c191_0_133"/>
            <p:cNvSpPr/>
            <p:nvPr/>
          </p:nvSpPr>
          <p:spPr>
            <a:xfrm rot="-5400000">
              <a:off x="1280122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90" name="Google Shape;590;g1066244c191_0_133"/>
            <p:cNvSpPr/>
            <p:nvPr/>
          </p:nvSpPr>
          <p:spPr>
            <a:xfrm rot="-5400000">
              <a:off x="1456884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91" name="Google Shape;591;g1066244c191_0_133"/>
            <p:cNvSpPr/>
            <p:nvPr/>
          </p:nvSpPr>
          <p:spPr>
            <a:xfrm rot="-5400000">
              <a:off x="1633626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620" name="Google Shape;620;g1066244c191_0_133"/>
          <p:cNvSpPr/>
          <p:nvPr/>
        </p:nvSpPr>
        <p:spPr>
          <a:xfrm rot="5763114" flipH="1">
            <a:off x="4821883" y="3386199"/>
            <a:ext cx="811824" cy="29443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675CF1A7-1019-15EB-68CE-97B14EF49E88}"/>
              </a:ext>
            </a:extLst>
          </p:cNvPr>
          <p:cNvSpPr txBox="1"/>
          <p:nvPr/>
        </p:nvSpPr>
        <p:spPr>
          <a:xfrm>
            <a:off x="856889" y="1877684"/>
            <a:ext cx="2268747" cy="458587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s-ES" sz="2200"/>
              <a:t>Modelación de datos </a:t>
            </a:r>
            <a:endParaRPr lang="es-ES"/>
          </a:p>
          <a:p>
            <a:pPr algn="just"/>
            <a:endParaRPr lang="es-ES" sz="2200"/>
          </a:p>
          <a:p>
            <a:pPr algn="just"/>
            <a:r>
              <a:rPr lang="es-ES" sz="2200"/>
              <a:t>Sistemas gestores de bases datos</a:t>
            </a:r>
          </a:p>
          <a:p>
            <a:pPr algn="just"/>
            <a:endParaRPr lang="es-ES" sz="2200"/>
          </a:p>
          <a:p>
            <a:pPr algn="just"/>
            <a:r>
              <a:rPr lang="en-US" sz="2200" err="1"/>
              <a:t>Creación</a:t>
            </a:r>
            <a:r>
              <a:rPr lang="en-US" sz="2200"/>
              <a:t> y </a:t>
            </a:r>
            <a:r>
              <a:rPr lang="en-US" sz="2200" err="1"/>
              <a:t>modelación</a:t>
            </a:r>
            <a:r>
              <a:rPr lang="en-US" sz="2200"/>
              <a:t> de bases de </a:t>
            </a:r>
            <a:r>
              <a:rPr lang="en-US" sz="2200" err="1"/>
              <a:t>datos</a:t>
            </a:r>
            <a:r>
              <a:rPr lang="en-US" sz="2200"/>
              <a:t> </a:t>
            </a:r>
            <a:br>
              <a:rPr lang="en-US"/>
            </a:br>
            <a:endParaRPr lang="en-US"/>
          </a:p>
          <a:p>
            <a:pPr marL="285750" indent="-285750">
              <a:buChar char="•"/>
            </a:pPr>
            <a:endParaRPr lang="es-ES" sz="2200"/>
          </a:p>
          <a:p>
            <a:pPr marL="285750" indent="-285750">
              <a:buChar char="•"/>
            </a:pPr>
            <a:endParaRPr lang="es-ES" sz="2200"/>
          </a:p>
          <a:p>
            <a:pPr marL="285750" indent="-285750">
              <a:buChar char="•"/>
            </a:pPr>
            <a:endParaRPr lang="es-E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A751FA0F-FD75-A69E-38F7-010BDF15146F}"/>
              </a:ext>
            </a:extLst>
          </p:cNvPr>
          <p:cNvSpPr txBox="1"/>
          <p:nvPr/>
        </p:nvSpPr>
        <p:spPr>
          <a:xfrm>
            <a:off x="6636587" y="1762664"/>
            <a:ext cx="2268748" cy="31393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lvl="1"/>
            <a:r>
              <a:rPr lang="es-ES" sz="2200"/>
              <a:t>Manejo de largas cantidades de datos d una manera consistente</a:t>
            </a:r>
          </a:p>
          <a:p>
            <a:pPr lvl="1"/>
            <a:endParaRPr lang="es-ES" sz="2200"/>
          </a:p>
          <a:p>
            <a:r>
              <a:rPr lang="es-ES" sz="2200"/>
              <a:t>Acceso eficiente a bases de datos</a:t>
            </a:r>
          </a:p>
        </p:txBody>
      </p:sp>
      <p:sp>
        <p:nvSpPr>
          <p:cNvPr id="61" name="CuadroTexto 60">
            <a:extLst>
              <a:ext uri="{FF2B5EF4-FFF2-40B4-BE49-F238E27FC236}">
                <a16:creationId xmlns:a16="http://schemas.microsoft.com/office/drawing/2014/main" id="{15BAEFA4-EC75-8712-5600-20EF2B632CFD}"/>
              </a:ext>
            </a:extLst>
          </p:cNvPr>
          <p:cNvSpPr txBox="1"/>
          <p:nvPr/>
        </p:nvSpPr>
        <p:spPr>
          <a:xfrm>
            <a:off x="9483304" y="1963947"/>
            <a:ext cx="2412521" cy="30162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2200"/>
              <a:t>Conversión del proyecto a un producto</a:t>
            </a:r>
            <a:endParaRPr lang="es-ES"/>
          </a:p>
          <a:p>
            <a:endParaRPr lang="es-ES"/>
          </a:p>
          <a:p>
            <a:r>
              <a:rPr lang="es-ES" sz="2200"/>
              <a:t>Análisis de recursos  </a:t>
            </a:r>
          </a:p>
          <a:p>
            <a:endParaRPr lang="es-ES" sz="2200"/>
          </a:p>
          <a:p>
            <a:r>
              <a:rPr lang="es-ES" sz="2200"/>
              <a:t>Investigación económica </a:t>
            </a:r>
            <a:endParaRPr lang="es-E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7" name="Google Shape;627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880" y="0"/>
            <a:ext cx="12196080" cy="6855840"/>
          </a:xfrm>
          <a:prstGeom prst="rect">
            <a:avLst/>
          </a:prstGeom>
          <a:noFill/>
          <a:ln>
            <a:noFill/>
          </a:ln>
        </p:spPr>
      </p:pic>
      <p:sp>
        <p:nvSpPr>
          <p:cNvPr id="628" name="Google Shape;628;p10"/>
          <p:cNvSpPr/>
          <p:nvPr/>
        </p:nvSpPr>
        <p:spPr>
          <a:xfrm>
            <a:off x="265320" y="376920"/>
            <a:ext cx="540216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Informe aceptado en OSF.IO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1" name="Google Shape;631;p10"/>
          <p:cNvSpPr/>
          <p:nvPr/>
        </p:nvSpPr>
        <p:spPr>
          <a:xfrm>
            <a:off x="2623800" y="2240875"/>
            <a:ext cx="36495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Incluya la cita del informe</a:t>
            </a:r>
            <a:br>
              <a:rPr lang="en-US" sz="1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en OSF PREPRINTS y el enlace. No, no en los OSF projects, pero sí en OSF Preprints.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2" name="Google Shape;632;p10"/>
          <p:cNvSpPr/>
          <p:nvPr/>
        </p:nvSpPr>
        <p:spPr>
          <a:xfrm rot="10800000" flipH="1">
            <a:off x="2087873" y="2693743"/>
            <a:ext cx="618840" cy="48951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633" name="Google Shape;633;p10"/>
          <p:cNvSpPr/>
          <p:nvPr/>
        </p:nvSpPr>
        <p:spPr>
          <a:xfrm>
            <a:off x="418325" y="3107875"/>
            <a:ext cx="6126000" cy="9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2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Julián Ramírez, Andrés Salazar, Simón Marín, Mauricio Toro. </a:t>
            </a:r>
            <a:r>
              <a:rPr lang="en-US" sz="2200">
                <a:solidFill>
                  <a:srgbClr val="001E33"/>
                </a:solidFill>
              </a:rPr>
              <a:t>Energy and Storage Optimization in Precision Livestock Farming</a:t>
            </a:r>
            <a:r>
              <a:rPr lang="en-US" sz="22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. Informe técnico, Universidad EAFIT, 2021. https://doi.org/10.31219/osf.io/du8yt</a:t>
            </a:r>
            <a:endParaRPr sz="2200" b="0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4" name="Google Shape;634;p10"/>
          <p:cNvSpPr/>
          <p:nvPr/>
        </p:nvSpPr>
        <p:spPr>
          <a:xfrm>
            <a:off x="2640426" y="5215875"/>
            <a:ext cx="35088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Incluya una captura de pantalla de su informe publicado en osf.io y elimine el círculo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6" name="Google Shape;636;p10"/>
          <p:cNvSpPr/>
          <p:nvPr/>
        </p:nvSpPr>
        <p:spPr>
          <a:xfrm>
            <a:off x="548240" y="959495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NO utilizar el color rojo en las diapositivas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7" name="Google Shape;637;p10"/>
          <p:cNvSpPr/>
          <p:nvPr/>
        </p:nvSpPr>
        <p:spPr>
          <a:xfrm flipH="1">
            <a:off x="7405536" y="5261857"/>
            <a:ext cx="530658" cy="83305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638" name="Google Shape;638;p10"/>
          <p:cNvSpPr/>
          <p:nvPr/>
        </p:nvSpPr>
        <p:spPr>
          <a:xfrm>
            <a:off x="5509326" y="6128750"/>
            <a:ext cx="34254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Incluya a los </a:t>
            </a:r>
            <a:r>
              <a:rPr lang="en-US" i="1">
                <a:solidFill>
                  <a:schemeClr val="accent2"/>
                </a:solidFill>
              </a:rPr>
              <a:t>monitores </a:t>
            </a: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y al profesores entre los autores, por favor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39" name="Google Shape;639;p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31576" y="1829064"/>
            <a:ext cx="5550945" cy="3615400"/>
          </a:xfrm>
          <a:prstGeom prst="rect">
            <a:avLst/>
          </a:prstGeom>
          <a:noFill/>
          <a:ln>
            <a:noFill/>
          </a:ln>
        </p:spPr>
      </p:pic>
      <p:sp>
        <p:nvSpPr>
          <p:cNvPr id="640" name="Google Shape;640;p10"/>
          <p:cNvSpPr/>
          <p:nvPr/>
        </p:nvSpPr>
        <p:spPr>
          <a:xfrm flipH="1">
            <a:off x="5920511" y="4581882"/>
            <a:ext cx="530658" cy="83305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641" name="Google Shape;641;p10"/>
          <p:cNvSpPr txBox="1"/>
          <p:nvPr/>
        </p:nvSpPr>
        <p:spPr>
          <a:xfrm>
            <a:off x="926000" y="6046350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El tamaño de la letra debe ser de al menos 22 puntos</a:t>
            </a:r>
            <a:endParaRPr sz="1400" b="1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2" name="Google Shape;642;p10"/>
          <p:cNvSpPr/>
          <p:nvPr/>
        </p:nvSpPr>
        <p:spPr>
          <a:xfrm>
            <a:off x="4321529" y="1057400"/>
            <a:ext cx="29325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Elimine esta diapositiva si su informe no fue presentado a OSF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3" name="Google Shape;643;p10"/>
          <p:cNvSpPr/>
          <p:nvPr/>
        </p:nvSpPr>
        <p:spPr>
          <a:xfrm rot="9395086" flipH="1">
            <a:off x="716280" y="2541321"/>
            <a:ext cx="618825" cy="48952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644" name="Google Shape;644;p10"/>
          <p:cNvSpPr/>
          <p:nvPr/>
        </p:nvSpPr>
        <p:spPr>
          <a:xfrm>
            <a:off x="121679" y="1940925"/>
            <a:ext cx="29325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Este es un ejemplo de citación </a:t>
            </a:r>
            <a:b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de un informe anterior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5" name="Google Shape;645;p10"/>
          <p:cNvSpPr/>
          <p:nvPr/>
        </p:nvSpPr>
        <p:spPr>
          <a:xfrm rot="9395086" flipH="1">
            <a:off x="8474505" y="1542496"/>
            <a:ext cx="618825" cy="48952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646" name="Google Shape;646;p10"/>
          <p:cNvSpPr/>
          <p:nvPr/>
        </p:nvSpPr>
        <p:spPr>
          <a:xfrm>
            <a:off x="8413304" y="942100"/>
            <a:ext cx="29325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Este es un ejemplo de captura de pantalla </a:t>
            </a:r>
            <a:b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de un informe anterior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7" name="Google Shape;647;p10"/>
          <p:cNvSpPr/>
          <p:nvPr/>
        </p:nvSpPr>
        <p:spPr>
          <a:xfrm>
            <a:off x="6751675" y="1710075"/>
            <a:ext cx="1339800" cy="424800"/>
          </a:xfrm>
          <a:prstGeom prst="ellipse">
            <a:avLst/>
          </a:prstGeom>
          <a:noFill/>
          <a:ln w="19050" cap="flat" cmpd="sng">
            <a:solidFill>
              <a:srgbClr val="ED7D3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efensoria del Pueblo Peru">
            <a:extLst>
              <a:ext uri="{FF2B5EF4-FFF2-40B4-BE49-F238E27FC236}">
                <a16:creationId xmlns:a16="http://schemas.microsoft.com/office/drawing/2014/main" id="{770E93A0-4AC8-C47F-77FF-6C78162CAE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18" t="1" r="14507" b="33"/>
          <a:stretch/>
        </p:blipFill>
        <p:spPr bwMode="auto">
          <a:xfrm>
            <a:off x="-22175" y="0"/>
            <a:ext cx="7705563" cy="6857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3" name="Google Shape;653;gadd317ae2b_0_117"/>
          <p:cNvSpPr/>
          <p:nvPr/>
        </p:nvSpPr>
        <p:spPr>
          <a:xfrm>
            <a:off x="-53831" y="-8709"/>
            <a:ext cx="12254399" cy="68667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57000">
                <a:schemeClr val="lt1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-US" sz="60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¡GRACIAS</a:t>
            </a:r>
            <a:r>
              <a:rPr lang="en-US" sz="6000">
                <a:solidFill>
                  <a:srgbClr val="001E33"/>
                </a:solidFill>
              </a:rPr>
              <a:t>!</a:t>
            </a:r>
            <a:r>
              <a:rPr lang="en-US" sz="6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!</a:t>
            </a:r>
            <a:endParaRPr sz="6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4" name="Google Shape;654;gadd317ae2b_0_117"/>
          <p:cNvSpPr txBox="1"/>
          <p:nvPr/>
        </p:nvSpPr>
        <p:spPr>
          <a:xfrm>
            <a:off x="5046225" y="4020625"/>
            <a:ext cx="6945600" cy="12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5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Con </a:t>
            </a:r>
            <a:r>
              <a:rPr lang="en-US" sz="2500" b="1" i="0" u="none" strike="noStrike" cap="none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el</a:t>
            </a:r>
            <a:r>
              <a:rPr lang="en-US" sz="25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500" b="1" i="0" u="none" strike="noStrike" cap="none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apoyo</a:t>
            </a:r>
            <a:r>
              <a:rPr lang="en-US" sz="25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de </a:t>
            </a: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2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Los dos </a:t>
            </a:r>
            <a:r>
              <a:rPr lang="en-US" sz="2200" b="0" i="0" u="none" strike="noStrike" cap="none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primeros</a:t>
            </a:r>
            <a:r>
              <a:rPr lang="en-US" sz="22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200" b="0" i="0" u="none" strike="noStrike" cap="none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autores</a:t>
            </a:r>
            <a:r>
              <a:rPr lang="en-US" sz="22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200" b="0" i="0" u="none" strike="noStrike" cap="none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fueron</a:t>
            </a:r>
            <a:r>
              <a:rPr lang="en-US" sz="22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200" b="0" i="0" u="none" strike="noStrike" cap="none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apoyados</a:t>
            </a:r>
            <a:r>
              <a:rPr lang="en-US" sz="22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200" b="0" i="0" u="none" strike="noStrike" cap="none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por</a:t>
            </a:r>
            <a:r>
              <a:rPr lang="en-US" sz="22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la </a:t>
            </a:r>
            <a:r>
              <a:rPr lang="en-US" sz="2200" b="0" i="0" u="none" strike="noStrike" cap="none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beca</a:t>
            </a:r>
            <a:r>
              <a:rPr lang="en-US" sz="22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200" b="0" i="0" u="none" strike="noStrike" cap="none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Sapiencia</a:t>
            </a:r>
            <a:r>
              <a:rPr lang="en-US" sz="22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2200" b="0" i="0" u="none" strike="noStrike" cap="none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financiada</a:t>
            </a:r>
            <a:r>
              <a:rPr lang="en-US" sz="22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200" b="0" i="0" u="none" strike="noStrike" cap="none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por</a:t>
            </a:r>
            <a:r>
              <a:rPr lang="en-US" sz="22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200" b="0" i="0" u="none" strike="noStrike" cap="none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el</a:t>
            </a:r>
            <a:r>
              <a:rPr lang="en-US" sz="22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200" b="0" i="0" u="none" strike="noStrike" cap="none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municipio</a:t>
            </a:r>
            <a:r>
              <a:rPr lang="en-US" sz="22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de Medellín. </a:t>
            </a:r>
            <a:r>
              <a:rPr lang="en-US" sz="2200" b="0" i="0" u="none" strike="noStrike" cap="none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Todos</a:t>
            </a:r>
            <a:r>
              <a:rPr lang="en-US" sz="22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200" b="0" i="0" u="none" strike="noStrike" cap="none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los</a:t>
            </a:r>
            <a:r>
              <a:rPr lang="en-US" sz="22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200" b="0" i="0" u="none" strike="noStrike" cap="none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autores</a:t>
            </a:r>
            <a:r>
              <a:rPr lang="en-US" sz="22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200" b="0" i="0" u="none" strike="noStrike" cap="none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agradecen</a:t>
            </a:r>
            <a:r>
              <a:rPr lang="en-US" sz="22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a la </a:t>
            </a:r>
            <a:r>
              <a:rPr lang="en-US" sz="2200" b="0" i="0" u="none" strike="noStrike" cap="none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Vicerrectoría</a:t>
            </a:r>
            <a:r>
              <a:rPr lang="en-US" sz="22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de </a:t>
            </a:r>
            <a:r>
              <a:rPr lang="en-US" sz="2200" b="0" i="0" u="none" strike="noStrike" cap="none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Descubrimiento</a:t>
            </a:r>
            <a:r>
              <a:rPr lang="en-US" sz="22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y </a:t>
            </a:r>
            <a:r>
              <a:rPr lang="en-US" sz="2200" b="0" i="0" u="none" strike="noStrike" cap="none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Creación</a:t>
            </a:r>
            <a:r>
              <a:rPr lang="en-US" sz="22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, de la Universidad EAFIT, </a:t>
            </a:r>
            <a:r>
              <a:rPr lang="en-US" sz="2200" b="0" i="0" u="none" strike="noStrike" cap="none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su</a:t>
            </a:r>
            <a:r>
              <a:rPr lang="en-US" sz="22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200" b="0" i="0" u="none" strike="noStrike" cap="none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apoyo</a:t>
            </a:r>
            <a:r>
              <a:rPr lang="en-US" sz="22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200" b="0" i="0" u="none" strike="noStrike" cap="none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en</a:t>
            </a:r>
            <a:r>
              <a:rPr lang="en-US" sz="22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200" b="0" i="0" u="none" strike="noStrike" cap="none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esta</a:t>
            </a:r>
            <a:r>
              <a:rPr lang="en-US" sz="22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200" b="0" i="0" u="none" strike="noStrike" cap="none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investigación</a:t>
            </a:r>
            <a:r>
              <a:rPr lang="en-US" sz="22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2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5" name="Google Shape;655;gadd317ae2b_0_117"/>
          <p:cNvSpPr/>
          <p:nvPr/>
        </p:nvSpPr>
        <p:spPr>
          <a:xfrm>
            <a:off x="7811150" y="1575575"/>
            <a:ext cx="34254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No </a:t>
            </a:r>
            <a:r>
              <a:rPr lang="en-US" sz="1400" b="0" i="1" u="none" strike="noStrike" cap="none" err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olvides</a:t>
            </a: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b="0" i="1" u="none" strike="noStrike" cap="none" err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los</a:t>
            </a: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b="0" i="1" u="none" strike="noStrike" cap="none" err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reconocimientos</a:t>
            </a: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a </a:t>
            </a:r>
            <a:r>
              <a:rPr lang="en-US" sz="1400" b="0" i="1" u="none" strike="noStrike" cap="none" err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tu</a:t>
            </a: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b="0" i="1" u="none" strike="noStrike" cap="none" err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beca</a:t>
            </a: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(</a:t>
            </a:r>
            <a:r>
              <a:rPr lang="en-US" sz="1400" b="0" i="1" u="none" strike="noStrike" cap="none" err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si</a:t>
            </a: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la </a:t>
            </a:r>
            <a:r>
              <a:rPr lang="en-US" sz="1400" b="0" i="1" u="none" strike="noStrike" cap="none" err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tienes</a:t>
            </a: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) P</a:t>
            </a:r>
            <a:r>
              <a:rPr lang="en-US" i="1">
                <a:solidFill>
                  <a:schemeClr val="accent2"/>
                </a:solidFill>
              </a:rPr>
              <a:t>a</a:t>
            </a: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ra </a:t>
            </a:r>
            <a:r>
              <a:rPr lang="en-US" sz="1400" b="0" i="1" u="none" strike="noStrike" cap="none" err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los</a:t>
            </a: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b="0" i="1" u="none" strike="noStrike" cap="none" err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demás</a:t>
            </a: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, para </a:t>
            </a:r>
            <a:r>
              <a:rPr lang="en-US" sz="1400" b="0" i="1" u="none" strike="noStrike" cap="none" err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quien</a:t>
            </a: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b="0" i="1" u="none" strike="noStrike" cap="none" err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paga</a:t>
            </a: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b="0" i="1" u="none" strike="noStrike" cap="none" err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tu</a:t>
            </a: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b="0" i="1" u="none" strike="noStrike" cap="none" err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matrícula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8" name="Google Shape;658;gadd317ae2b_0_117"/>
          <p:cNvSpPr txBox="1"/>
          <p:nvPr/>
        </p:nvSpPr>
        <p:spPr>
          <a:xfrm>
            <a:off x="8236550" y="6070275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El tamaño de la letra debe ser de al menos 22 puntos</a:t>
            </a:r>
            <a:endParaRPr sz="1400" b="1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880" y="0"/>
            <a:ext cx="12196080" cy="685584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"/>
          <p:cNvSpPr/>
          <p:nvPr/>
        </p:nvSpPr>
        <p:spPr>
          <a:xfrm>
            <a:off x="265329" y="376925"/>
            <a:ext cx="48825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Presentación del equipo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8" name="Google Shape;218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82880" y="6089760"/>
            <a:ext cx="621000" cy="621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2"/>
          <p:cNvSpPr/>
          <p:nvPr/>
        </p:nvSpPr>
        <p:spPr>
          <a:xfrm>
            <a:off x="815040" y="6160680"/>
            <a:ext cx="6915240" cy="429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https://github.com/Jonathanbees/ST0245-002</a:t>
            </a:r>
            <a:endParaRPr sz="2200" b="1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" name="Grupo 11">
            <a:extLst>
              <a:ext uri="{FF2B5EF4-FFF2-40B4-BE49-F238E27FC236}">
                <a16:creationId xmlns:a16="http://schemas.microsoft.com/office/drawing/2014/main" id="{EF5D98D0-089F-D3DC-BE74-2BB3AB4751BE}"/>
              </a:ext>
            </a:extLst>
          </p:cNvPr>
          <p:cNvGrpSpPr/>
          <p:nvPr/>
        </p:nvGrpSpPr>
        <p:grpSpPr>
          <a:xfrm>
            <a:off x="145549" y="1571503"/>
            <a:ext cx="11899222" cy="3411628"/>
            <a:chOff x="265329" y="1772742"/>
            <a:chExt cx="11899222" cy="3411628"/>
          </a:xfrm>
        </p:grpSpPr>
        <p:sp>
          <p:nvSpPr>
            <p:cNvPr id="211" name="Google Shape;211;p2"/>
            <p:cNvSpPr/>
            <p:nvPr/>
          </p:nvSpPr>
          <p:spPr>
            <a:xfrm>
              <a:off x="2655645" y="4043187"/>
              <a:ext cx="2347553" cy="114118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5000" rIns="90000" bIns="450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s-ES" sz="2200" b="1" i="0" u="none" strike="noStrike" cap="none">
                  <a:solidFill>
                    <a:srgbClr val="001E33"/>
                  </a:solidFill>
                  <a:latin typeface="Arial"/>
                  <a:ea typeface="Arial"/>
                  <a:cs typeface="Arial"/>
                  <a:sym typeface="Arial"/>
                </a:rPr>
                <a:t>Jonathan Betancur</a:t>
              </a:r>
              <a:endParaRPr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s-ES" sz="2200" b="0" i="0" u="none" strike="noStrike" cap="none">
                  <a:solidFill>
                    <a:srgbClr val="001E33"/>
                  </a:solidFill>
                  <a:latin typeface="Arial"/>
                  <a:ea typeface="Arial"/>
                  <a:cs typeface="Arial"/>
                  <a:sym typeface="Arial"/>
                </a:rPr>
                <a:t>Implementación del código</a:t>
              </a:r>
              <a:endParaRPr sz="22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endParaRPr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05" name="Google Shape;205;p2"/>
            <p:cNvGrpSpPr/>
            <p:nvPr/>
          </p:nvGrpSpPr>
          <p:grpSpPr>
            <a:xfrm>
              <a:off x="7495690" y="1772742"/>
              <a:ext cx="2614329" cy="2405545"/>
              <a:chOff x="9052560" y="1645920"/>
              <a:chExt cx="2833920" cy="2742480"/>
            </a:xfrm>
          </p:grpSpPr>
          <p:pic>
            <p:nvPicPr>
              <p:cNvPr id="206" name="Google Shape;206;p2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9188694" y="1645920"/>
                <a:ext cx="2538307" cy="259811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07" name="Google Shape;207;p2"/>
              <p:cNvSpPr/>
              <p:nvPr/>
            </p:nvSpPr>
            <p:spPr>
              <a:xfrm>
                <a:off x="9052560" y="1645920"/>
                <a:ext cx="2833920" cy="2742480"/>
              </a:xfrm>
              <a:custGeom>
                <a:avLst/>
                <a:gdLst/>
                <a:ahLst/>
                <a:cxnLst/>
                <a:rect l="l" t="t" r="r" b="b"/>
                <a:pathLst>
                  <a:path w="7875" h="7621" extrusionOk="0">
                    <a:moveTo>
                      <a:pt x="5464" y="1278"/>
                    </a:moveTo>
                    <a:cubicBezTo>
                      <a:pt x="4998" y="997"/>
                      <a:pt x="4541" y="870"/>
                      <a:pt x="4003" y="870"/>
                    </a:cubicBezTo>
                    <a:cubicBezTo>
                      <a:pt x="3465" y="870"/>
                      <a:pt x="3008" y="997"/>
                      <a:pt x="2542" y="1278"/>
                    </a:cubicBezTo>
                    <a:cubicBezTo>
                      <a:pt x="2076" y="1559"/>
                      <a:pt x="1742" y="1908"/>
                      <a:pt x="1473" y="2394"/>
                    </a:cubicBezTo>
                    <a:cubicBezTo>
                      <a:pt x="1204" y="2880"/>
                      <a:pt x="1082" y="3357"/>
                      <a:pt x="1082" y="3918"/>
                    </a:cubicBezTo>
                    <a:cubicBezTo>
                      <a:pt x="1082" y="4479"/>
                      <a:pt x="1204" y="4956"/>
                      <a:pt x="1473" y="5442"/>
                    </a:cubicBezTo>
                    <a:cubicBezTo>
                      <a:pt x="1742" y="5928"/>
                      <a:pt x="2076" y="6277"/>
                      <a:pt x="2542" y="6558"/>
                    </a:cubicBezTo>
                    <a:cubicBezTo>
                      <a:pt x="3008" y="6839"/>
                      <a:pt x="3465" y="6967"/>
                      <a:pt x="4003" y="6967"/>
                    </a:cubicBezTo>
                    <a:cubicBezTo>
                      <a:pt x="4541" y="6967"/>
                      <a:pt x="4998" y="6839"/>
                      <a:pt x="5464" y="6558"/>
                    </a:cubicBezTo>
                    <a:cubicBezTo>
                      <a:pt x="5930" y="6277"/>
                      <a:pt x="6264" y="5928"/>
                      <a:pt x="6533" y="5442"/>
                    </a:cubicBezTo>
                    <a:cubicBezTo>
                      <a:pt x="6802" y="4956"/>
                      <a:pt x="6925" y="4479"/>
                      <a:pt x="6925" y="3918"/>
                    </a:cubicBezTo>
                    <a:cubicBezTo>
                      <a:pt x="6925" y="3357"/>
                      <a:pt x="6802" y="2880"/>
                      <a:pt x="6533" y="2394"/>
                    </a:cubicBezTo>
                    <a:cubicBezTo>
                      <a:pt x="6264" y="1908"/>
                      <a:pt x="5930" y="1559"/>
                      <a:pt x="5464" y="1278"/>
                    </a:cubicBezTo>
                    <a:moveTo>
                      <a:pt x="0" y="7620"/>
                    </a:moveTo>
                    <a:lnTo>
                      <a:pt x="0" y="0"/>
                    </a:lnTo>
                    <a:lnTo>
                      <a:pt x="7874" y="0"/>
                    </a:lnTo>
                    <a:lnTo>
                      <a:pt x="7874" y="7620"/>
                    </a:lnTo>
                    <a:lnTo>
                      <a:pt x="0" y="762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10" name="Google Shape;210;p2"/>
            <p:cNvSpPr/>
            <p:nvPr/>
          </p:nvSpPr>
          <p:spPr>
            <a:xfrm>
              <a:off x="7788606" y="4014247"/>
              <a:ext cx="2210282" cy="87382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5000" rIns="90000" bIns="450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2200" b="1" i="0" u="none" strike="noStrike" cap="none">
                  <a:solidFill>
                    <a:srgbClr val="001E33"/>
                  </a:solidFill>
                  <a:latin typeface="Arial"/>
                  <a:ea typeface="Arial"/>
                  <a:cs typeface="Arial"/>
                  <a:sym typeface="Arial"/>
                </a:rPr>
                <a:t>Mauricio Toro</a:t>
              </a:r>
              <a:endParaRPr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2200" b="0" i="0" u="none" strike="noStrike" cap="none">
                  <a:solidFill>
                    <a:srgbClr val="001E33"/>
                  </a:solidFill>
                  <a:latin typeface="Arial"/>
                  <a:ea typeface="Arial"/>
                  <a:cs typeface="Arial"/>
                  <a:sym typeface="Arial"/>
                </a:rPr>
                <a:t>Preparación </a:t>
              </a:r>
              <a:br>
                <a:rPr lang="en-US" sz="2200" b="0" i="0" u="none" strike="noStrike" cap="none">
                  <a:solidFill>
                    <a:srgbClr val="001E33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-US" sz="2200" b="0" i="0" u="none" strike="noStrike" cap="none">
                  <a:solidFill>
                    <a:srgbClr val="001E33"/>
                  </a:solidFill>
                  <a:latin typeface="Arial"/>
                  <a:ea typeface="Arial"/>
                  <a:cs typeface="Arial"/>
                  <a:sym typeface="Arial"/>
                </a:rPr>
                <a:t>de los datos</a:t>
              </a:r>
              <a:endParaRPr sz="22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2;p2"/>
            <p:cNvSpPr/>
            <p:nvPr/>
          </p:nvSpPr>
          <p:spPr>
            <a:xfrm>
              <a:off x="265329" y="4014247"/>
              <a:ext cx="2209346" cy="87382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5000" rIns="90000" bIns="450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s-ES" sz="2200" b="1">
                  <a:solidFill>
                    <a:srgbClr val="001E33"/>
                  </a:solidFill>
                </a:rPr>
                <a:t>Pablo Baez</a:t>
              </a:r>
              <a:endParaRPr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2200" b="0" i="0" u="none" strike="noStrike" cap="none">
                  <a:solidFill>
                    <a:srgbClr val="001E33"/>
                  </a:solidFill>
                  <a:latin typeface="Arial"/>
                  <a:ea typeface="Arial"/>
                  <a:cs typeface="Arial"/>
                  <a:sym typeface="Arial"/>
                </a:rPr>
                <a:t>Consulta </a:t>
              </a:r>
              <a:r>
                <a:rPr lang="en-US" sz="2200">
                  <a:solidFill>
                    <a:srgbClr val="001E33"/>
                  </a:solidFill>
                </a:rPr>
                <a:t>p</a:t>
              </a:r>
              <a:r>
                <a:rPr lang="en-US" sz="2200" b="0" i="0" u="none" strike="noStrike" cap="none">
                  <a:solidFill>
                    <a:srgbClr val="001E33"/>
                  </a:solidFill>
                  <a:latin typeface="Arial"/>
                  <a:ea typeface="Arial"/>
                  <a:cs typeface="Arial"/>
                  <a:sym typeface="Arial"/>
                </a:rPr>
                <a:t>royectos relacionados</a:t>
              </a:r>
              <a:endParaRPr sz="22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220;p2"/>
            <p:cNvSpPr/>
            <p:nvPr/>
          </p:nvSpPr>
          <p:spPr>
            <a:xfrm>
              <a:off x="4986741" y="4014247"/>
              <a:ext cx="2806836" cy="6000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5000" rIns="90000" bIns="450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2200" b="1" i="0" u="none" strike="noStrike" cap="none">
                  <a:solidFill>
                    <a:srgbClr val="001E33"/>
                  </a:solidFill>
                  <a:latin typeface="Arial"/>
                  <a:ea typeface="Arial"/>
                  <a:cs typeface="Arial"/>
                  <a:sym typeface="Arial"/>
                </a:rPr>
                <a:t>Andrea</a:t>
              </a:r>
              <a:r>
                <a:rPr lang="en-US" sz="2200" b="1">
                  <a:solidFill>
                    <a:srgbClr val="001E33"/>
                  </a:solidFill>
                </a:rPr>
                <a:t> </a:t>
              </a:r>
              <a:r>
                <a:rPr lang="en-US" sz="2200" b="1" i="0" u="none" strike="noStrike" cap="none">
                  <a:solidFill>
                    <a:srgbClr val="001E33"/>
                  </a:solidFill>
                  <a:latin typeface="Arial"/>
                  <a:ea typeface="Arial"/>
                  <a:cs typeface="Arial"/>
                  <a:sym typeface="Arial"/>
                </a:rPr>
                <a:t>Serna</a:t>
              </a:r>
              <a:endParaRPr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2200" b="0" i="0" u="none" strike="noStrike" cap="none" err="1">
                  <a:solidFill>
                    <a:srgbClr val="001E33"/>
                  </a:solidFill>
                  <a:latin typeface="Arial"/>
                  <a:ea typeface="Arial"/>
                  <a:cs typeface="Arial"/>
                  <a:sym typeface="Arial"/>
                </a:rPr>
                <a:t>Revisión</a:t>
              </a:r>
              <a:r>
                <a:rPr lang="en-US" sz="2200" b="0" i="0" u="none" strike="noStrike" cap="none">
                  <a:solidFill>
                    <a:srgbClr val="001E33"/>
                  </a:solidFill>
                  <a:latin typeface="Arial"/>
                  <a:ea typeface="Arial"/>
                  <a:cs typeface="Arial"/>
                  <a:sym typeface="Arial"/>
                </a:rPr>
                <a:t> de </a:t>
              </a:r>
              <a:br>
                <a:rPr lang="en-US" sz="2200" b="0" i="0" u="none" strike="noStrike" cap="none">
                  <a:solidFill>
                    <a:srgbClr val="001E33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-US" sz="2200" b="0" i="0" u="none" strike="noStrike" cap="none">
                  <a:solidFill>
                    <a:srgbClr val="001E33"/>
                  </a:solidFill>
                  <a:latin typeface="Arial"/>
                  <a:ea typeface="Arial"/>
                  <a:cs typeface="Arial"/>
                  <a:sym typeface="Arial"/>
                </a:rPr>
                <a:t>la </a:t>
              </a:r>
              <a:r>
                <a:rPr lang="en-US" sz="2200" b="0" i="0" u="none" strike="noStrike" cap="none" err="1">
                  <a:solidFill>
                    <a:srgbClr val="001E33"/>
                  </a:solidFill>
                  <a:latin typeface="Arial"/>
                  <a:ea typeface="Arial"/>
                  <a:cs typeface="Arial"/>
                  <a:sym typeface="Arial"/>
                </a:rPr>
                <a:t>literatura</a:t>
              </a:r>
              <a:endParaRPr sz="22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endParaRPr sz="22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24" name="Google Shape;224;p2"/>
            <p:cNvGrpSpPr/>
            <p:nvPr/>
          </p:nvGrpSpPr>
          <p:grpSpPr>
            <a:xfrm>
              <a:off x="4805771" y="1772743"/>
              <a:ext cx="2987711" cy="2324040"/>
              <a:chOff x="3165097" y="1342520"/>
              <a:chExt cx="3383640" cy="2652120"/>
            </a:xfrm>
          </p:grpSpPr>
          <p:pic>
            <p:nvPicPr>
              <p:cNvPr id="225" name="Google Shape;225;p2"/>
              <p:cNvPicPr preferRelativeResize="0"/>
              <p:nvPr/>
            </p:nvPicPr>
            <p:blipFill rotWithShape="1">
              <a:blip r:embed="rId6">
                <a:alphaModFix/>
              </a:blip>
              <a:srcRect b="16686"/>
              <a:stretch/>
            </p:blipFill>
            <p:spPr>
              <a:xfrm>
                <a:off x="3714817" y="1496633"/>
                <a:ext cx="2170534" cy="243417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26" name="Google Shape;226;p2"/>
              <p:cNvSpPr/>
              <p:nvPr/>
            </p:nvSpPr>
            <p:spPr>
              <a:xfrm>
                <a:off x="3165097" y="1342520"/>
                <a:ext cx="3383640" cy="2652120"/>
              </a:xfrm>
              <a:custGeom>
                <a:avLst/>
                <a:gdLst/>
                <a:ahLst/>
                <a:cxnLst/>
                <a:rect l="l" t="t" r="r" b="b"/>
                <a:pathLst>
                  <a:path w="9399" h="7367" extrusionOk="0">
                    <a:moveTo>
                      <a:pt x="1777" y="3847"/>
                    </a:moveTo>
                    <a:lnTo>
                      <a:pt x="1776" y="3847"/>
                    </a:lnTo>
                    <a:lnTo>
                      <a:pt x="1780" y="4006"/>
                    </a:lnTo>
                    <a:lnTo>
                      <a:pt x="1792" y="4166"/>
                    </a:lnTo>
                    <a:lnTo>
                      <a:pt x="1812" y="4324"/>
                    </a:lnTo>
                    <a:lnTo>
                      <a:pt x="1840" y="4481"/>
                    </a:lnTo>
                    <a:lnTo>
                      <a:pt x="1876" y="4636"/>
                    </a:lnTo>
                    <a:lnTo>
                      <a:pt x="1919" y="4789"/>
                    </a:lnTo>
                    <a:lnTo>
                      <a:pt x="1970" y="4939"/>
                    </a:lnTo>
                    <a:lnTo>
                      <a:pt x="2029" y="5086"/>
                    </a:lnTo>
                    <a:lnTo>
                      <a:pt x="2095" y="5230"/>
                    </a:lnTo>
                    <a:lnTo>
                      <a:pt x="2168" y="5371"/>
                    </a:lnTo>
                    <a:lnTo>
                      <a:pt x="2248" y="5507"/>
                    </a:lnTo>
                    <a:lnTo>
                      <a:pt x="2334" y="5638"/>
                    </a:lnTo>
                    <a:lnTo>
                      <a:pt x="2427" y="5765"/>
                    </a:lnTo>
                    <a:lnTo>
                      <a:pt x="2527" y="5886"/>
                    </a:lnTo>
                    <a:lnTo>
                      <a:pt x="2632" y="6002"/>
                    </a:lnTo>
                    <a:lnTo>
                      <a:pt x="2743" y="6111"/>
                    </a:lnTo>
                    <a:lnTo>
                      <a:pt x="2859" y="6215"/>
                    </a:lnTo>
                    <a:lnTo>
                      <a:pt x="2980" y="6312"/>
                    </a:lnTo>
                    <a:lnTo>
                      <a:pt x="3106" y="6402"/>
                    </a:lnTo>
                    <a:lnTo>
                      <a:pt x="3237" y="6486"/>
                    </a:lnTo>
                    <a:lnTo>
                      <a:pt x="3371" y="6562"/>
                    </a:lnTo>
                    <a:lnTo>
                      <a:pt x="3509" y="6631"/>
                    </a:lnTo>
                    <a:lnTo>
                      <a:pt x="3650" y="6692"/>
                    </a:lnTo>
                    <a:lnTo>
                      <a:pt x="3795" y="6745"/>
                    </a:lnTo>
                    <a:lnTo>
                      <a:pt x="3941" y="6790"/>
                    </a:lnTo>
                    <a:lnTo>
                      <a:pt x="4090" y="6827"/>
                    </a:lnTo>
                    <a:lnTo>
                      <a:pt x="4240" y="6856"/>
                    </a:lnTo>
                    <a:lnTo>
                      <a:pt x="4392" y="6877"/>
                    </a:lnTo>
                    <a:lnTo>
                      <a:pt x="4544" y="6890"/>
                    </a:lnTo>
                    <a:lnTo>
                      <a:pt x="4697" y="6894"/>
                    </a:lnTo>
                    <a:lnTo>
                      <a:pt x="4697" y="6894"/>
                    </a:lnTo>
                    <a:lnTo>
                      <a:pt x="4850" y="6890"/>
                    </a:lnTo>
                    <a:lnTo>
                      <a:pt x="5002" y="6877"/>
                    </a:lnTo>
                    <a:lnTo>
                      <a:pt x="5154" y="6856"/>
                    </a:lnTo>
                    <a:lnTo>
                      <a:pt x="5304" y="6827"/>
                    </a:lnTo>
                    <a:lnTo>
                      <a:pt x="5453" y="6790"/>
                    </a:lnTo>
                    <a:lnTo>
                      <a:pt x="5599" y="6745"/>
                    </a:lnTo>
                    <a:lnTo>
                      <a:pt x="5744" y="6691"/>
                    </a:lnTo>
                    <a:lnTo>
                      <a:pt x="5885" y="6630"/>
                    </a:lnTo>
                    <a:lnTo>
                      <a:pt x="6023" y="6561"/>
                    </a:lnTo>
                    <a:lnTo>
                      <a:pt x="6157" y="6485"/>
                    </a:lnTo>
                    <a:lnTo>
                      <a:pt x="6287" y="6402"/>
                    </a:lnTo>
                    <a:lnTo>
                      <a:pt x="6413" y="6312"/>
                    </a:lnTo>
                    <a:lnTo>
                      <a:pt x="6535" y="6214"/>
                    </a:lnTo>
                    <a:lnTo>
                      <a:pt x="6651" y="6111"/>
                    </a:lnTo>
                    <a:lnTo>
                      <a:pt x="6762" y="6001"/>
                    </a:lnTo>
                    <a:lnTo>
                      <a:pt x="6867" y="5885"/>
                    </a:lnTo>
                    <a:lnTo>
                      <a:pt x="6966" y="5764"/>
                    </a:lnTo>
                    <a:lnTo>
                      <a:pt x="7059" y="5637"/>
                    </a:lnTo>
                    <a:lnTo>
                      <a:pt x="7146" y="5506"/>
                    </a:lnTo>
                    <a:lnTo>
                      <a:pt x="7226" y="5370"/>
                    </a:lnTo>
                    <a:lnTo>
                      <a:pt x="7299" y="5229"/>
                    </a:lnTo>
                    <a:lnTo>
                      <a:pt x="7365" y="5085"/>
                    </a:lnTo>
                    <a:lnTo>
                      <a:pt x="7423" y="4938"/>
                    </a:lnTo>
                    <a:lnTo>
                      <a:pt x="7474" y="4788"/>
                    </a:lnTo>
                    <a:lnTo>
                      <a:pt x="7518" y="4635"/>
                    </a:lnTo>
                    <a:lnTo>
                      <a:pt x="7553" y="4480"/>
                    </a:lnTo>
                    <a:lnTo>
                      <a:pt x="7581" y="4323"/>
                    </a:lnTo>
                    <a:lnTo>
                      <a:pt x="7601" y="4165"/>
                    </a:lnTo>
                    <a:lnTo>
                      <a:pt x="7613" y="4005"/>
                    </a:lnTo>
                    <a:lnTo>
                      <a:pt x="7617" y="3846"/>
                    </a:lnTo>
                    <a:lnTo>
                      <a:pt x="7617" y="3846"/>
                    </a:lnTo>
                    <a:lnTo>
                      <a:pt x="7613" y="3687"/>
                    </a:lnTo>
                    <a:lnTo>
                      <a:pt x="7601" y="3527"/>
                    </a:lnTo>
                    <a:lnTo>
                      <a:pt x="7581" y="3369"/>
                    </a:lnTo>
                    <a:lnTo>
                      <a:pt x="7553" y="3212"/>
                    </a:lnTo>
                    <a:lnTo>
                      <a:pt x="7517" y="3057"/>
                    </a:lnTo>
                    <a:lnTo>
                      <a:pt x="7474" y="2904"/>
                    </a:lnTo>
                    <a:lnTo>
                      <a:pt x="7423" y="2754"/>
                    </a:lnTo>
                    <a:lnTo>
                      <a:pt x="7364" y="2607"/>
                    </a:lnTo>
                    <a:lnTo>
                      <a:pt x="7298" y="2463"/>
                    </a:lnTo>
                    <a:lnTo>
                      <a:pt x="7225" y="2322"/>
                    </a:lnTo>
                    <a:lnTo>
                      <a:pt x="7146" y="2186"/>
                    </a:lnTo>
                    <a:lnTo>
                      <a:pt x="7059" y="2055"/>
                    </a:lnTo>
                    <a:lnTo>
                      <a:pt x="6966" y="1928"/>
                    </a:lnTo>
                    <a:lnTo>
                      <a:pt x="6867" y="1807"/>
                    </a:lnTo>
                    <a:lnTo>
                      <a:pt x="6761" y="1691"/>
                    </a:lnTo>
                    <a:lnTo>
                      <a:pt x="6651" y="1582"/>
                    </a:lnTo>
                    <a:lnTo>
                      <a:pt x="6534" y="1478"/>
                    </a:lnTo>
                    <a:lnTo>
                      <a:pt x="6413" y="1381"/>
                    </a:lnTo>
                    <a:lnTo>
                      <a:pt x="6287" y="1291"/>
                    </a:lnTo>
                    <a:lnTo>
                      <a:pt x="6157" y="1207"/>
                    </a:lnTo>
                    <a:lnTo>
                      <a:pt x="6022" y="1131"/>
                    </a:lnTo>
                    <a:lnTo>
                      <a:pt x="5884" y="1062"/>
                    </a:lnTo>
                    <a:lnTo>
                      <a:pt x="5743" y="1001"/>
                    </a:lnTo>
                    <a:lnTo>
                      <a:pt x="5599" y="948"/>
                    </a:lnTo>
                    <a:lnTo>
                      <a:pt x="5453" y="903"/>
                    </a:lnTo>
                    <a:lnTo>
                      <a:pt x="5304" y="866"/>
                    </a:lnTo>
                    <a:lnTo>
                      <a:pt x="5154" y="837"/>
                    </a:lnTo>
                    <a:lnTo>
                      <a:pt x="5002" y="816"/>
                    </a:lnTo>
                    <a:lnTo>
                      <a:pt x="4850" y="803"/>
                    </a:lnTo>
                    <a:lnTo>
                      <a:pt x="4697" y="799"/>
                    </a:lnTo>
                    <a:lnTo>
                      <a:pt x="4697" y="799"/>
                    </a:lnTo>
                    <a:lnTo>
                      <a:pt x="4544" y="803"/>
                    </a:lnTo>
                    <a:lnTo>
                      <a:pt x="4392" y="816"/>
                    </a:lnTo>
                    <a:lnTo>
                      <a:pt x="4240" y="837"/>
                    </a:lnTo>
                    <a:lnTo>
                      <a:pt x="4090" y="866"/>
                    </a:lnTo>
                    <a:lnTo>
                      <a:pt x="3941" y="903"/>
                    </a:lnTo>
                    <a:lnTo>
                      <a:pt x="3794" y="948"/>
                    </a:lnTo>
                    <a:lnTo>
                      <a:pt x="3650" y="1002"/>
                    </a:lnTo>
                    <a:lnTo>
                      <a:pt x="3509" y="1063"/>
                    </a:lnTo>
                    <a:lnTo>
                      <a:pt x="3371" y="1132"/>
                    </a:lnTo>
                    <a:lnTo>
                      <a:pt x="3237" y="1208"/>
                    </a:lnTo>
                    <a:lnTo>
                      <a:pt x="3106" y="1291"/>
                    </a:lnTo>
                    <a:lnTo>
                      <a:pt x="2980" y="1382"/>
                    </a:lnTo>
                    <a:lnTo>
                      <a:pt x="2859" y="1479"/>
                    </a:lnTo>
                    <a:lnTo>
                      <a:pt x="2743" y="1582"/>
                    </a:lnTo>
                    <a:lnTo>
                      <a:pt x="2632" y="1692"/>
                    </a:lnTo>
                    <a:lnTo>
                      <a:pt x="2527" y="1808"/>
                    </a:lnTo>
                    <a:lnTo>
                      <a:pt x="2427" y="1929"/>
                    </a:lnTo>
                    <a:lnTo>
                      <a:pt x="2334" y="2056"/>
                    </a:lnTo>
                    <a:lnTo>
                      <a:pt x="2248" y="2187"/>
                    </a:lnTo>
                    <a:lnTo>
                      <a:pt x="2168" y="2323"/>
                    </a:lnTo>
                    <a:lnTo>
                      <a:pt x="2095" y="2464"/>
                    </a:lnTo>
                    <a:lnTo>
                      <a:pt x="2029" y="2608"/>
                    </a:lnTo>
                    <a:lnTo>
                      <a:pt x="1971" y="2755"/>
                    </a:lnTo>
                    <a:lnTo>
                      <a:pt x="1920" y="2905"/>
                    </a:lnTo>
                    <a:lnTo>
                      <a:pt x="1876" y="3058"/>
                    </a:lnTo>
                    <a:lnTo>
                      <a:pt x="1841" y="3213"/>
                    </a:lnTo>
                    <a:lnTo>
                      <a:pt x="1813" y="3370"/>
                    </a:lnTo>
                    <a:lnTo>
                      <a:pt x="1793" y="3528"/>
                    </a:lnTo>
                    <a:lnTo>
                      <a:pt x="1781" y="3688"/>
                    </a:lnTo>
                    <a:lnTo>
                      <a:pt x="1777" y="3847"/>
                    </a:lnTo>
                    <a:moveTo>
                      <a:pt x="0" y="7366"/>
                    </a:moveTo>
                    <a:lnTo>
                      <a:pt x="0" y="0"/>
                    </a:lnTo>
                    <a:lnTo>
                      <a:pt x="9398" y="0"/>
                    </a:lnTo>
                    <a:lnTo>
                      <a:pt x="9398" y="7366"/>
                    </a:lnTo>
                    <a:lnTo>
                      <a:pt x="0" y="7366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</p:sp>
        </p:grpSp>
        <p:pic>
          <p:nvPicPr>
            <p:cNvPr id="3" name="Imagen 2">
              <a:extLst>
                <a:ext uri="{FF2B5EF4-FFF2-40B4-BE49-F238E27FC236}">
                  <a16:creationId xmlns:a16="http://schemas.microsoft.com/office/drawing/2014/main" id="{0FDB7ADD-C75B-430C-8C94-B145F8D77DD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25755" t="8440" r="16542" b="45713"/>
            <a:stretch/>
          </p:blipFill>
          <p:spPr>
            <a:xfrm>
              <a:off x="437387" y="2124123"/>
              <a:ext cx="1864241" cy="1850957"/>
            </a:xfrm>
            <a:prstGeom prst="flowChartConnector">
              <a:avLst/>
            </a:prstGeom>
          </p:spPr>
        </p:pic>
        <p:pic>
          <p:nvPicPr>
            <p:cNvPr id="5" name="Imagen 4">
              <a:extLst>
                <a:ext uri="{FF2B5EF4-FFF2-40B4-BE49-F238E27FC236}">
                  <a16:creationId xmlns:a16="http://schemas.microsoft.com/office/drawing/2014/main" id="{7C8A7C87-49BE-4FC7-AA59-AC136454B3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31709" t="20180" r="41254" b="58809"/>
            <a:stretch/>
          </p:blipFill>
          <p:spPr>
            <a:xfrm>
              <a:off x="2902128" y="2124123"/>
              <a:ext cx="1905956" cy="1850956"/>
            </a:xfrm>
            <a:prstGeom prst="ellipse">
              <a:avLst/>
            </a:prstGeom>
          </p:spPr>
        </p:pic>
        <p:sp>
          <p:nvSpPr>
            <p:cNvPr id="21" name="Google Shape;212;p2">
              <a:extLst>
                <a:ext uri="{FF2B5EF4-FFF2-40B4-BE49-F238E27FC236}">
                  <a16:creationId xmlns:a16="http://schemas.microsoft.com/office/drawing/2014/main" id="{657E2E61-4660-56EE-2C01-BFF4BF3FCF64}"/>
                </a:ext>
              </a:extLst>
            </p:cNvPr>
            <p:cNvSpPr/>
            <p:nvPr/>
          </p:nvSpPr>
          <p:spPr>
            <a:xfrm>
              <a:off x="9955205" y="3975079"/>
              <a:ext cx="2209346" cy="7679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5000" rIns="90000" bIns="450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s-ES" sz="2200" b="1">
                  <a:solidFill>
                    <a:srgbClr val="001E33"/>
                  </a:solidFill>
                </a:rPr>
                <a:t>Felipe Uribe</a:t>
              </a:r>
              <a:endParaRPr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2200" b="0" i="0" u="none" strike="noStrike" cap="none">
                  <a:solidFill>
                    <a:srgbClr val="001E33"/>
                  </a:solidFill>
                  <a:latin typeface="Arial"/>
                  <a:ea typeface="Arial"/>
                  <a:cs typeface="Arial"/>
                  <a:sym typeface="Arial"/>
                </a:rPr>
                <a:t>***</a:t>
              </a:r>
              <a:endParaRPr sz="22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Elipse 10">
              <a:extLst>
                <a:ext uri="{FF2B5EF4-FFF2-40B4-BE49-F238E27FC236}">
                  <a16:creationId xmlns:a16="http://schemas.microsoft.com/office/drawing/2014/main" id="{ACE30804-A76F-32A9-A194-6F6531CA94F0}"/>
                </a:ext>
              </a:extLst>
            </p:cNvPr>
            <p:cNvSpPr/>
            <p:nvPr/>
          </p:nvSpPr>
          <p:spPr>
            <a:xfrm>
              <a:off x="10054082" y="1950881"/>
              <a:ext cx="2011592" cy="1967764"/>
            </a:xfrm>
            <a:prstGeom prst="ellipse">
              <a:avLst/>
            </a:prstGeom>
            <a:blipFill dpi="0"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t="-2190" b="2190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5" y="1075"/>
            <a:ext cx="12196081" cy="6855842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6"/>
          <p:cNvSpPr/>
          <p:nvPr/>
        </p:nvSpPr>
        <p:spPr>
          <a:xfrm>
            <a:off x="265327" y="376925"/>
            <a:ext cx="45300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Planteamiento del problema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p6"/>
          <p:cNvSpPr/>
          <p:nvPr/>
        </p:nvSpPr>
        <p:spPr>
          <a:xfrm>
            <a:off x="757812" y="4161800"/>
            <a:ext cx="35445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Calles </a:t>
            </a:r>
            <a:endParaRPr sz="2200" b="1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de Medellín, </a:t>
            </a:r>
            <a:b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Origen y </a:t>
            </a:r>
            <a:b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200" b="1" i="0" u="none" strike="noStrike" cap="none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Destino</a:t>
            </a:r>
            <a:endParaRPr sz="2200" b="1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6"/>
          <p:cNvSpPr/>
          <p:nvPr/>
        </p:nvSpPr>
        <p:spPr>
          <a:xfrm>
            <a:off x="5137450" y="1745713"/>
            <a:ext cx="2402700" cy="2289600"/>
          </a:xfrm>
          <a:prstGeom prst="cube">
            <a:avLst>
              <a:gd name="adj" fmla="val 25000"/>
            </a:avLst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-US" sz="2100" b="1" i="0" u="none" strike="noStrike" cap="none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Algoritmo</a:t>
            </a:r>
            <a:r>
              <a:rPr lang="en-US" sz="21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de la </a:t>
            </a:r>
            <a:r>
              <a:rPr lang="en-US" sz="2100" b="1" i="0" u="none" strike="noStrike" cap="none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ruta</a:t>
            </a:r>
            <a:r>
              <a:rPr lang="en-US" sz="21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mas </a:t>
            </a:r>
            <a:r>
              <a:rPr lang="en-US" sz="2100" b="1" i="0" u="none" strike="noStrike" cap="none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segura</a:t>
            </a:r>
            <a:r>
              <a:rPr lang="en-US" sz="21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100" b="1" i="0" u="none" strike="noStrike" cap="none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en</a:t>
            </a:r>
            <a:r>
              <a:rPr lang="en-US" sz="21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100" b="1">
                <a:solidFill>
                  <a:schemeClr val="lt1"/>
                </a:solidFill>
              </a:rPr>
              <a:t>M</a:t>
            </a:r>
            <a:r>
              <a:rPr lang="en-US" sz="21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edellin</a:t>
            </a:r>
            <a:endParaRPr sz="21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6"/>
          <p:cNvSpPr/>
          <p:nvPr/>
        </p:nvSpPr>
        <p:spPr>
          <a:xfrm>
            <a:off x="7942524" y="4241025"/>
            <a:ext cx="39276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El más </a:t>
            </a:r>
            <a:r>
              <a:rPr lang="en-US" sz="2200" b="1">
                <a:solidFill>
                  <a:srgbClr val="001E33"/>
                </a:solidFill>
              </a:rPr>
              <a:t>c</a:t>
            </a: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amino</a:t>
            </a:r>
            <a:r>
              <a:rPr lang="en-US" sz="2200" b="1">
                <a:solidFill>
                  <a:srgbClr val="001E33"/>
                </a:solidFill>
              </a:rPr>
              <a:t> más corto</a:t>
            </a:r>
            <a:endParaRPr sz="2200" b="1">
              <a:solidFill>
                <a:srgbClr val="001E33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600" b="1">
                <a:solidFill>
                  <a:srgbClr val="001E33"/>
                </a:solidFill>
              </a:rPr>
              <a:t> restringido</a:t>
            </a:r>
            <a:endParaRPr sz="2600" b="1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8" name="Google Shape;248;p6"/>
          <p:cNvPicPr preferRelativeResize="0"/>
          <p:nvPr/>
        </p:nvPicPr>
        <p:blipFill rotWithShape="1">
          <a:blip r:embed="rId4">
            <a:alphaModFix/>
          </a:blip>
          <a:srcRect l="6175" t="4461" r="19325"/>
          <a:stretch/>
        </p:blipFill>
        <p:spPr>
          <a:xfrm>
            <a:off x="895000" y="1560662"/>
            <a:ext cx="2932500" cy="25073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6"/>
          <p:cNvPicPr preferRelativeResize="0"/>
          <p:nvPr/>
        </p:nvPicPr>
        <p:blipFill rotWithShape="1">
          <a:blip r:embed="rId4">
            <a:alphaModFix/>
          </a:blip>
          <a:srcRect l="6175" t="4461" r="19325"/>
          <a:stretch/>
        </p:blipFill>
        <p:spPr>
          <a:xfrm>
            <a:off x="8716175" y="1605912"/>
            <a:ext cx="2932500" cy="2507328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6"/>
          <p:cNvSpPr/>
          <p:nvPr/>
        </p:nvSpPr>
        <p:spPr>
          <a:xfrm>
            <a:off x="10111689" y="2578900"/>
            <a:ext cx="332475" cy="690550"/>
          </a:xfrm>
          <a:custGeom>
            <a:avLst/>
            <a:gdLst/>
            <a:ahLst/>
            <a:cxnLst/>
            <a:rect l="l" t="t" r="r" b="b"/>
            <a:pathLst>
              <a:path w="13299" h="27622" extrusionOk="0">
                <a:moveTo>
                  <a:pt x="4917" y="27622"/>
                </a:moveTo>
                <a:cubicBezTo>
                  <a:pt x="3714" y="25942"/>
                  <a:pt x="6442" y="23083"/>
                  <a:pt x="5202" y="21431"/>
                </a:cubicBezTo>
                <a:cubicBezTo>
                  <a:pt x="4025" y="19863"/>
                  <a:pt x="-417" y="20477"/>
                  <a:pt x="59" y="18574"/>
                </a:cubicBezTo>
                <a:cubicBezTo>
                  <a:pt x="1903" y="11198"/>
                  <a:pt x="8876" y="6185"/>
                  <a:pt x="13299" y="0"/>
                </a:cubicBezTo>
              </a:path>
            </a:pathLst>
          </a:cu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6"/>
          <p:cNvSpPr/>
          <p:nvPr/>
        </p:nvSpPr>
        <p:spPr>
          <a:xfrm>
            <a:off x="10403775" y="2523250"/>
            <a:ext cx="80100" cy="84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p6"/>
          <p:cNvSpPr/>
          <p:nvPr/>
        </p:nvSpPr>
        <p:spPr>
          <a:xfrm>
            <a:off x="10198500" y="3248300"/>
            <a:ext cx="80100" cy="84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6"/>
          <p:cNvSpPr/>
          <p:nvPr/>
        </p:nvSpPr>
        <p:spPr>
          <a:xfrm>
            <a:off x="8619325" y="2370725"/>
            <a:ext cx="80100" cy="84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p6"/>
          <p:cNvSpPr/>
          <p:nvPr/>
        </p:nvSpPr>
        <p:spPr>
          <a:xfrm>
            <a:off x="8414050" y="3095775"/>
            <a:ext cx="80100" cy="84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p6"/>
          <p:cNvSpPr/>
          <p:nvPr/>
        </p:nvSpPr>
        <p:spPr>
          <a:xfrm>
            <a:off x="2523325" y="2523125"/>
            <a:ext cx="80100" cy="84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6"/>
          <p:cNvSpPr/>
          <p:nvPr/>
        </p:nvSpPr>
        <p:spPr>
          <a:xfrm>
            <a:off x="2318050" y="3248175"/>
            <a:ext cx="80100" cy="84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6262C1C3-C6FA-4EBF-95FC-78C2050D3B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4250" y="2724834"/>
            <a:ext cx="1219075" cy="1046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>
            <a:extLst>
              <a:ext uri="{FF2B5EF4-FFF2-40B4-BE49-F238E27FC236}">
                <a16:creationId xmlns:a16="http://schemas.microsoft.com/office/drawing/2014/main" id="{ACABE933-2C76-4001-B724-8E1A1D404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4794" y="2766834"/>
            <a:ext cx="1219075" cy="1046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Google Shape;261;g105e9140ba5_0_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880" y="0"/>
            <a:ext cx="12196081" cy="6855842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g105e9140ba5_0_31"/>
          <p:cNvSpPr/>
          <p:nvPr/>
        </p:nvSpPr>
        <p:spPr>
          <a:xfrm>
            <a:off x="265320" y="376920"/>
            <a:ext cx="32991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Primer algoritmo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66" name="Google Shape;266;g105e9140ba5_0_31"/>
          <p:cNvGrpSpPr/>
          <p:nvPr/>
        </p:nvGrpSpPr>
        <p:grpSpPr>
          <a:xfrm>
            <a:off x="1886475" y="2042950"/>
            <a:ext cx="1337625" cy="2131500"/>
            <a:chOff x="10299150" y="1494000"/>
            <a:chExt cx="1337625" cy="2131500"/>
          </a:xfrm>
        </p:grpSpPr>
        <p:sp>
          <p:nvSpPr>
            <p:cNvPr id="267" name="Google Shape;267;g105e9140ba5_0_31"/>
            <p:cNvSpPr/>
            <p:nvPr/>
          </p:nvSpPr>
          <p:spPr>
            <a:xfrm>
              <a:off x="10299150" y="14940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68;g105e9140ba5_0_31"/>
            <p:cNvSpPr/>
            <p:nvPr/>
          </p:nvSpPr>
          <p:spPr>
            <a:xfrm>
              <a:off x="10299150" y="2103600"/>
              <a:ext cx="275700" cy="302700"/>
            </a:xfrm>
            <a:prstGeom prst="ellipse">
              <a:avLst/>
            </a:prstGeom>
            <a:solidFill>
              <a:srgbClr val="ED7D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69;g105e9140ba5_0_31"/>
            <p:cNvSpPr/>
            <p:nvPr/>
          </p:nvSpPr>
          <p:spPr>
            <a:xfrm>
              <a:off x="10299150" y="27132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0;g105e9140ba5_0_31"/>
            <p:cNvSpPr/>
            <p:nvPr/>
          </p:nvSpPr>
          <p:spPr>
            <a:xfrm>
              <a:off x="10832550" y="24084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1;g105e9140ba5_0_31"/>
            <p:cNvSpPr/>
            <p:nvPr/>
          </p:nvSpPr>
          <p:spPr>
            <a:xfrm>
              <a:off x="10832550" y="29418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2;g105e9140ba5_0_31"/>
            <p:cNvSpPr/>
            <p:nvPr/>
          </p:nvSpPr>
          <p:spPr>
            <a:xfrm>
              <a:off x="10832550" y="17988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73;g105e9140ba5_0_31"/>
            <p:cNvSpPr/>
            <p:nvPr/>
          </p:nvSpPr>
          <p:spPr>
            <a:xfrm>
              <a:off x="11361075" y="2718275"/>
              <a:ext cx="275700" cy="302700"/>
            </a:xfrm>
            <a:prstGeom prst="ellipse">
              <a:avLst/>
            </a:prstGeom>
            <a:solidFill>
              <a:srgbClr val="00AA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74;g105e9140ba5_0_31"/>
            <p:cNvSpPr/>
            <p:nvPr/>
          </p:nvSpPr>
          <p:spPr>
            <a:xfrm>
              <a:off x="11361075" y="20253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75;g105e9140ba5_0_31"/>
            <p:cNvSpPr/>
            <p:nvPr/>
          </p:nvSpPr>
          <p:spPr>
            <a:xfrm>
              <a:off x="10299150" y="33228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76" name="Google Shape;276;g105e9140ba5_0_31"/>
            <p:cNvCxnSpPr>
              <a:stCxn id="267" idx="5"/>
              <a:endCxn id="272" idx="2"/>
            </p:cNvCxnSpPr>
            <p:nvPr/>
          </p:nvCxnSpPr>
          <p:spPr>
            <a:xfrm>
              <a:off x="10534475" y="1752371"/>
              <a:ext cx="298200" cy="1977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77" name="Google Shape;277;g105e9140ba5_0_31"/>
            <p:cNvCxnSpPr>
              <a:stCxn id="268" idx="6"/>
              <a:endCxn id="270" idx="1"/>
            </p:cNvCxnSpPr>
            <p:nvPr/>
          </p:nvCxnSpPr>
          <p:spPr>
            <a:xfrm>
              <a:off x="10574850" y="2254950"/>
              <a:ext cx="298200" cy="1977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78" name="Google Shape;278;g105e9140ba5_0_31"/>
            <p:cNvCxnSpPr>
              <a:stCxn id="269" idx="6"/>
              <a:endCxn id="271" idx="2"/>
            </p:cNvCxnSpPr>
            <p:nvPr/>
          </p:nvCxnSpPr>
          <p:spPr>
            <a:xfrm>
              <a:off x="10574850" y="2864550"/>
              <a:ext cx="257700" cy="2286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79" name="Google Shape;279;g105e9140ba5_0_31"/>
            <p:cNvCxnSpPr>
              <a:stCxn id="275" idx="7"/>
              <a:endCxn id="271" idx="3"/>
            </p:cNvCxnSpPr>
            <p:nvPr/>
          </p:nvCxnSpPr>
          <p:spPr>
            <a:xfrm rot="10800000" flipH="1">
              <a:off x="10534475" y="3200029"/>
              <a:ext cx="338400" cy="1671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80" name="Google Shape;280;g105e9140ba5_0_31"/>
            <p:cNvCxnSpPr>
              <a:stCxn id="269" idx="7"/>
              <a:endCxn id="270" idx="2"/>
            </p:cNvCxnSpPr>
            <p:nvPr/>
          </p:nvCxnSpPr>
          <p:spPr>
            <a:xfrm rot="10800000" flipH="1">
              <a:off x="10534475" y="2559829"/>
              <a:ext cx="298200" cy="1977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81" name="Google Shape;281;g105e9140ba5_0_31"/>
            <p:cNvCxnSpPr>
              <a:stCxn id="268" idx="7"/>
              <a:endCxn id="272" idx="3"/>
            </p:cNvCxnSpPr>
            <p:nvPr/>
          </p:nvCxnSpPr>
          <p:spPr>
            <a:xfrm rot="10800000" flipH="1">
              <a:off x="10534475" y="2057029"/>
              <a:ext cx="338400" cy="909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82" name="Google Shape;282;g105e9140ba5_0_31"/>
            <p:cNvCxnSpPr>
              <a:stCxn id="270" idx="7"/>
              <a:endCxn id="274" idx="2"/>
            </p:cNvCxnSpPr>
            <p:nvPr/>
          </p:nvCxnSpPr>
          <p:spPr>
            <a:xfrm rot="10800000" flipH="1">
              <a:off x="11067875" y="2176729"/>
              <a:ext cx="293100" cy="2760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83" name="Google Shape;283;g105e9140ba5_0_31"/>
            <p:cNvCxnSpPr>
              <a:stCxn id="272" idx="5"/>
              <a:endCxn id="273" idx="1"/>
            </p:cNvCxnSpPr>
            <p:nvPr/>
          </p:nvCxnSpPr>
          <p:spPr>
            <a:xfrm>
              <a:off x="11067875" y="2057171"/>
              <a:ext cx="333600" cy="7053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84" name="Google Shape;284;g105e9140ba5_0_31"/>
            <p:cNvCxnSpPr>
              <a:stCxn id="271" idx="6"/>
              <a:endCxn id="273" idx="2"/>
            </p:cNvCxnSpPr>
            <p:nvPr/>
          </p:nvCxnSpPr>
          <p:spPr>
            <a:xfrm rot="10800000" flipH="1">
              <a:off x="11108250" y="2869650"/>
              <a:ext cx="252900" cy="2235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85" name="Google Shape;285;g105e9140ba5_0_31"/>
            <p:cNvCxnSpPr>
              <a:stCxn id="270" idx="6"/>
              <a:endCxn id="273" idx="1"/>
            </p:cNvCxnSpPr>
            <p:nvPr/>
          </p:nvCxnSpPr>
          <p:spPr>
            <a:xfrm>
              <a:off x="11108250" y="2559750"/>
              <a:ext cx="293100" cy="2028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86" name="Google Shape;286;g105e9140ba5_0_31"/>
            <p:cNvCxnSpPr>
              <a:stCxn id="271" idx="7"/>
              <a:endCxn id="274" idx="3"/>
            </p:cNvCxnSpPr>
            <p:nvPr/>
          </p:nvCxnSpPr>
          <p:spPr>
            <a:xfrm rot="10800000" flipH="1">
              <a:off x="11067875" y="2283529"/>
              <a:ext cx="333600" cy="7026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sp>
        <p:nvSpPr>
          <p:cNvPr id="287" name="Google Shape;287;g105e9140ba5_0_31"/>
          <p:cNvSpPr/>
          <p:nvPr/>
        </p:nvSpPr>
        <p:spPr>
          <a:xfrm>
            <a:off x="757812" y="4161800"/>
            <a:ext cx="35445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Calles </a:t>
            </a:r>
            <a:endParaRPr sz="2200" b="1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de Medellín, </a:t>
            </a:r>
            <a:b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Origen y </a:t>
            </a:r>
            <a:b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Destino</a:t>
            </a:r>
            <a:endParaRPr sz="2200" b="1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g105e9140ba5_0_31"/>
          <p:cNvSpPr/>
          <p:nvPr/>
        </p:nvSpPr>
        <p:spPr>
          <a:xfrm>
            <a:off x="5137450" y="1745713"/>
            <a:ext cx="2402700" cy="2289600"/>
          </a:xfrm>
          <a:prstGeom prst="cube">
            <a:avLst>
              <a:gd name="adj" fmla="val 25000"/>
            </a:avLst>
          </a:prstGeom>
          <a:solidFill>
            <a:srgbClr val="ED7D3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-US" sz="2100" b="1" i="0" u="none" strike="noStrike" cap="none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Dijsktra</a:t>
            </a:r>
            <a:endParaRPr sz="2100" b="1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92" name="Google Shape;292;g105e9140ba5_0_31"/>
          <p:cNvCxnSpPr/>
          <p:nvPr/>
        </p:nvCxnSpPr>
        <p:spPr>
          <a:xfrm>
            <a:off x="3999313" y="2644925"/>
            <a:ext cx="1118700" cy="0"/>
          </a:xfrm>
          <a:prstGeom prst="straightConnector1">
            <a:avLst/>
          </a:prstGeom>
          <a:noFill/>
          <a:ln w="28575" cap="flat" cmpd="sng">
            <a:solidFill>
              <a:srgbClr val="00AADB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93" name="Google Shape;293;g105e9140ba5_0_31"/>
          <p:cNvCxnSpPr/>
          <p:nvPr/>
        </p:nvCxnSpPr>
        <p:spPr>
          <a:xfrm>
            <a:off x="3999313" y="3025925"/>
            <a:ext cx="1118700" cy="0"/>
          </a:xfrm>
          <a:prstGeom prst="straightConnector1">
            <a:avLst/>
          </a:prstGeom>
          <a:noFill/>
          <a:ln w="28575" cap="flat" cmpd="sng">
            <a:solidFill>
              <a:srgbClr val="00AADB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94" name="Google Shape;294;g105e9140ba5_0_31"/>
          <p:cNvCxnSpPr/>
          <p:nvPr/>
        </p:nvCxnSpPr>
        <p:spPr>
          <a:xfrm>
            <a:off x="3999313" y="3483125"/>
            <a:ext cx="1118700" cy="0"/>
          </a:xfrm>
          <a:prstGeom prst="straightConnector1">
            <a:avLst/>
          </a:prstGeom>
          <a:noFill/>
          <a:ln w="28575" cap="flat" cmpd="sng">
            <a:solidFill>
              <a:srgbClr val="00AADB"/>
            </a:solidFill>
            <a:prstDash val="solid"/>
            <a:round/>
            <a:headEnd type="none" w="sm" len="sm"/>
            <a:tailEnd type="triangle" w="med" len="med"/>
          </a:ln>
        </p:spPr>
      </p:cxnSp>
      <p:grpSp>
        <p:nvGrpSpPr>
          <p:cNvPr id="295" name="Google Shape;295;g105e9140ba5_0_31"/>
          <p:cNvGrpSpPr/>
          <p:nvPr/>
        </p:nvGrpSpPr>
        <p:grpSpPr>
          <a:xfrm>
            <a:off x="9309025" y="2042950"/>
            <a:ext cx="1337625" cy="2131500"/>
            <a:chOff x="10299150" y="1494000"/>
            <a:chExt cx="1337625" cy="2131500"/>
          </a:xfrm>
        </p:grpSpPr>
        <p:sp>
          <p:nvSpPr>
            <p:cNvPr id="296" name="Google Shape;296;g105e9140ba5_0_31"/>
            <p:cNvSpPr/>
            <p:nvPr/>
          </p:nvSpPr>
          <p:spPr>
            <a:xfrm>
              <a:off x="10299150" y="14940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297;g105e9140ba5_0_31"/>
            <p:cNvSpPr/>
            <p:nvPr/>
          </p:nvSpPr>
          <p:spPr>
            <a:xfrm>
              <a:off x="10299150" y="2103600"/>
              <a:ext cx="275700" cy="302700"/>
            </a:xfrm>
            <a:prstGeom prst="ellipse">
              <a:avLst/>
            </a:prstGeom>
            <a:solidFill>
              <a:srgbClr val="ED7D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298;g105e9140ba5_0_31"/>
            <p:cNvSpPr/>
            <p:nvPr/>
          </p:nvSpPr>
          <p:spPr>
            <a:xfrm>
              <a:off x="10299150" y="27132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299;g105e9140ba5_0_31"/>
            <p:cNvSpPr/>
            <p:nvPr/>
          </p:nvSpPr>
          <p:spPr>
            <a:xfrm>
              <a:off x="10832550" y="24084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0;g105e9140ba5_0_31"/>
            <p:cNvSpPr/>
            <p:nvPr/>
          </p:nvSpPr>
          <p:spPr>
            <a:xfrm>
              <a:off x="10832550" y="29418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1;g105e9140ba5_0_31"/>
            <p:cNvSpPr/>
            <p:nvPr/>
          </p:nvSpPr>
          <p:spPr>
            <a:xfrm>
              <a:off x="10832550" y="17988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2;g105e9140ba5_0_31"/>
            <p:cNvSpPr/>
            <p:nvPr/>
          </p:nvSpPr>
          <p:spPr>
            <a:xfrm>
              <a:off x="11361075" y="2718275"/>
              <a:ext cx="275700" cy="302700"/>
            </a:xfrm>
            <a:prstGeom prst="ellipse">
              <a:avLst/>
            </a:prstGeom>
            <a:solidFill>
              <a:srgbClr val="00AA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03;g105e9140ba5_0_31"/>
            <p:cNvSpPr/>
            <p:nvPr/>
          </p:nvSpPr>
          <p:spPr>
            <a:xfrm>
              <a:off x="11361075" y="20253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04;g105e9140ba5_0_31"/>
            <p:cNvSpPr/>
            <p:nvPr/>
          </p:nvSpPr>
          <p:spPr>
            <a:xfrm>
              <a:off x="10299150" y="33228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05" name="Google Shape;305;g105e9140ba5_0_31"/>
            <p:cNvCxnSpPr>
              <a:stCxn id="296" idx="5"/>
              <a:endCxn id="301" idx="2"/>
            </p:cNvCxnSpPr>
            <p:nvPr/>
          </p:nvCxnSpPr>
          <p:spPr>
            <a:xfrm>
              <a:off x="10534475" y="1752371"/>
              <a:ext cx="298200" cy="1977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06" name="Google Shape;306;g105e9140ba5_0_31"/>
            <p:cNvCxnSpPr>
              <a:stCxn id="297" idx="6"/>
              <a:endCxn id="299" idx="1"/>
            </p:cNvCxnSpPr>
            <p:nvPr/>
          </p:nvCxnSpPr>
          <p:spPr>
            <a:xfrm>
              <a:off x="10574850" y="2254950"/>
              <a:ext cx="298200" cy="197700"/>
            </a:xfrm>
            <a:prstGeom prst="straightConnector1">
              <a:avLst/>
            </a:prstGeom>
            <a:noFill/>
            <a:ln w="38100" cap="flat" cmpd="sng">
              <a:solidFill>
                <a:srgbClr val="ED7D31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07" name="Google Shape;307;g105e9140ba5_0_31"/>
            <p:cNvCxnSpPr>
              <a:stCxn id="298" idx="6"/>
              <a:endCxn id="300" idx="2"/>
            </p:cNvCxnSpPr>
            <p:nvPr/>
          </p:nvCxnSpPr>
          <p:spPr>
            <a:xfrm>
              <a:off x="10574850" y="2864550"/>
              <a:ext cx="257700" cy="2286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08" name="Google Shape;308;g105e9140ba5_0_31"/>
            <p:cNvCxnSpPr>
              <a:stCxn id="304" idx="7"/>
              <a:endCxn id="300" idx="3"/>
            </p:cNvCxnSpPr>
            <p:nvPr/>
          </p:nvCxnSpPr>
          <p:spPr>
            <a:xfrm rot="10800000" flipH="1">
              <a:off x="10534475" y="3200029"/>
              <a:ext cx="338400" cy="1671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09" name="Google Shape;309;g105e9140ba5_0_31"/>
            <p:cNvCxnSpPr>
              <a:stCxn id="298" idx="7"/>
              <a:endCxn id="299" idx="2"/>
            </p:cNvCxnSpPr>
            <p:nvPr/>
          </p:nvCxnSpPr>
          <p:spPr>
            <a:xfrm rot="10800000" flipH="1">
              <a:off x="10534475" y="2559829"/>
              <a:ext cx="298200" cy="1977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10" name="Google Shape;310;g105e9140ba5_0_31"/>
            <p:cNvCxnSpPr>
              <a:stCxn id="297" idx="7"/>
              <a:endCxn id="301" idx="3"/>
            </p:cNvCxnSpPr>
            <p:nvPr/>
          </p:nvCxnSpPr>
          <p:spPr>
            <a:xfrm rot="10800000" flipH="1">
              <a:off x="10534475" y="2057029"/>
              <a:ext cx="338400" cy="909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11" name="Google Shape;311;g105e9140ba5_0_31"/>
            <p:cNvCxnSpPr>
              <a:stCxn id="299" idx="7"/>
              <a:endCxn id="303" idx="2"/>
            </p:cNvCxnSpPr>
            <p:nvPr/>
          </p:nvCxnSpPr>
          <p:spPr>
            <a:xfrm rot="10800000" flipH="1">
              <a:off x="11067875" y="2176729"/>
              <a:ext cx="293100" cy="2760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12" name="Google Shape;312;g105e9140ba5_0_31"/>
            <p:cNvCxnSpPr>
              <a:stCxn id="301" idx="5"/>
              <a:endCxn id="302" idx="1"/>
            </p:cNvCxnSpPr>
            <p:nvPr/>
          </p:nvCxnSpPr>
          <p:spPr>
            <a:xfrm>
              <a:off x="11067875" y="2057171"/>
              <a:ext cx="333600" cy="7053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13" name="Google Shape;313;g105e9140ba5_0_31"/>
            <p:cNvCxnSpPr>
              <a:stCxn id="300" idx="6"/>
              <a:endCxn id="302" idx="2"/>
            </p:cNvCxnSpPr>
            <p:nvPr/>
          </p:nvCxnSpPr>
          <p:spPr>
            <a:xfrm rot="10800000" flipH="1">
              <a:off x="11108250" y="2869650"/>
              <a:ext cx="252900" cy="2235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14" name="Google Shape;314;g105e9140ba5_0_31"/>
            <p:cNvCxnSpPr>
              <a:stCxn id="299" idx="6"/>
              <a:endCxn id="302" idx="1"/>
            </p:cNvCxnSpPr>
            <p:nvPr/>
          </p:nvCxnSpPr>
          <p:spPr>
            <a:xfrm>
              <a:off x="11108250" y="2559750"/>
              <a:ext cx="293100" cy="202800"/>
            </a:xfrm>
            <a:prstGeom prst="straightConnector1">
              <a:avLst/>
            </a:prstGeom>
            <a:noFill/>
            <a:ln w="38100" cap="flat" cmpd="sng">
              <a:solidFill>
                <a:srgbClr val="ED7D31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15" name="Google Shape;315;g105e9140ba5_0_31"/>
            <p:cNvCxnSpPr>
              <a:stCxn id="300" idx="7"/>
              <a:endCxn id="303" idx="3"/>
            </p:cNvCxnSpPr>
            <p:nvPr/>
          </p:nvCxnSpPr>
          <p:spPr>
            <a:xfrm rot="10800000" flipH="1">
              <a:off x="11067875" y="2283529"/>
              <a:ext cx="333600" cy="7026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cxnSp>
        <p:nvCxnSpPr>
          <p:cNvPr id="316" name="Google Shape;316;g105e9140ba5_0_31"/>
          <p:cNvCxnSpPr/>
          <p:nvPr/>
        </p:nvCxnSpPr>
        <p:spPr>
          <a:xfrm>
            <a:off x="7580713" y="3025925"/>
            <a:ext cx="1118700" cy="0"/>
          </a:xfrm>
          <a:prstGeom prst="straightConnector1">
            <a:avLst/>
          </a:prstGeom>
          <a:noFill/>
          <a:ln w="28575" cap="flat" cmpd="sng">
            <a:solidFill>
              <a:srgbClr val="00AADB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17" name="Google Shape;317;g105e9140ba5_0_31"/>
          <p:cNvSpPr/>
          <p:nvPr/>
        </p:nvSpPr>
        <p:spPr>
          <a:xfrm>
            <a:off x="8325537" y="4241025"/>
            <a:ext cx="35445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5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El camino más corto sin superar un riesgo medio ponderado de acoso </a:t>
            </a:r>
            <a:r>
              <a:rPr lang="en-US" sz="2500" b="1" i="1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r</a:t>
            </a:r>
            <a:endParaRPr sz="2200" b="1" i="1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500" b="1" i="1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8" name="Google Shape;318;g105e9140ba5_0_31"/>
          <p:cNvCxnSpPr/>
          <p:nvPr/>
        </p:nvCxnSpPr>
        <p:spPr>
          <a:xfrm>
            <a:off x="3999313" y="3864125"/>
            <a:ext cx="1118700" cy="0"/>
          </a:xfrm>
          <a:prstGeom prst="straightConnector1">
            <a:avLst/>
          </a:prstGeom>
          <a:noFill/>
          <a:ln w="28575" cap="flat" cmpd="sng">
            <a:solidFill>
              <a:srgbClr val="00AADB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19" name="Google Shape;319;g105e9140ba5_0_31"/>
          <p:cNvSpPr txBox="1"/>
          <p:nvPr/>
        </p:nvSpPr>
        <p:spPr>
          <a:xfrm>
            <a:off x="3521413" y="3588025"/>
            <a:ext cx="4758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-US" sz="2500" b="1" i="1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r</a:t>
            </a:r>
            <a:endParaRPr sz="2200" b="1" i="1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325;g105e9140ba5_0_92">
            <a:extLst>
              <a:ext uri="{FF2B5EF4-FFF2-40B4-BE49-F238E27FC236}">
                <a16:creationId xmlns:a16="http://schemas.microsoft.com/office/drawing/2014/main" id="{C3828FF0-9B69-4CEF-AB54-3E4ACC99578B}"/>
              </a:ext>
            </a:extLst>
          </p:cNvPr>
          <p:cNvSpPr/>
          <p:nvPr/>
        </p:nvSpPr>
        <p:spPr>
          <a:xfrm>
            <a:off x="4450431" y="5326939"/>
            <a:ext cx="3289457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 err="1">
                <a:solidFill>
                  <a:srgbClr val="00A5D9"/>
                </a:solidFill>
                <a:latin typeface="Arial"/>
                <a:ea typeface="Arial"/>
                <a:cs typeface="Arial"/>
                <a:sym typeface="Arial"/>
              </a:rPr>
              <a:t>Algoritmo</a:t>
            </a:r>
            <a:r>
              <a:rPr lang="en-US" sz="2200" b="1" i="0" u="none" strike="noStrike" cap="none">
                <a:solidFill>
                  <a:srgbClr val="00A5D9"/>
                </a:solidFill>
                <a:latin typeface="Arial"/>
                <a:ea typeface="Arial"/>
                <a:cs typeface="Arial"/>
                <a:sym typeface="Arial"/>
              </a:rPr>
              <a:t> de Dijkstra</a:t>
            </a:r>
            <a:endParaRPr sz="2200" b="0" i="0" u="none" strike="noStrike" cap="none">
              <a:solidFill>
                <a:srgbClr val="00A5D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g105e9140ba5_0_9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880" y="0"/>
            <a:ext cx="12196081" cy="6855842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g105e9140ba5_0_92"/>
          <p:cNvSpPr/>
          <p:nvPr/>
        </p:nvSpPr>
        <p:spPr>
          <a:xfrm>
            <a:off x="265320" y="376920"/>
            <a:ext cx="32991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Segundo </a:t>
            </a:r>
            <a:r>
              <a:rPr lang="en-US" sz="2200" b="1" i="0" u="none" strike="noStrike" cap="none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algoritmo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29" name="Google Shape;329;g105e9140ba5_0_92"/>
          <p:cNvGrpSpPr/>
          <p:nvPr/>
        </p:nvGrpSpPr>
        <p:grpSpPr>
          <a:xfrm>
            <a:off x="1886475" y="2042950"/>
            <a:ext cx="1337625" cy="2131500"/>
            <a:chOff x="10299150" y="1494000"/>
            <a:chExt cx="1337625" cy="2131500"/>
          </a:xfrm>
        </p:grpSpPr>
        <p:sp>
          <p:nvSpPr>
            <p:cNvPr id="330" name="Google Shape;330;g105e9140ba5_0_92"/>
            <p:cNvSpPr/>
            <p:nvPr/>
          </p:nvSpPr>
          <p:spPr>
            <a:xfrm>
              <a:off x="10299150" y="14940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" name="Google Shape;331;g105e9140ba5_0_92"/>
            <p:cNvSpPr/>
            <p:nvPr/>
          </p:nvSpPr>
          <p:spPr>
            <a:xfrm>
              <a:off x="10299150" y="2103600"/>
              <a:ext cx="275700" cy="3027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2;g105e9140ba5_0_92"/>
            <p:cNvSpPr/>
            <p:nvPr/>
          </p:nvSpPr>
          <p:spPr>
            <a:xfrm>
              <a:off x="10299150" y="27132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" name="Google Shape;333;g105e9140ba5_0_92"/>
            <p:cNvSpPr/>
            <p:nvPr/>
          </p:nvSpPr>
          <p:spPr>
            <a:xfrm>
              <a:off x="10832550" y="24084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" name="Google Shape;334;g105e9140ba5_0_92"/>
            <p:cNvSpPr/>
            <p:nvPr/>
          </p:nvSpPr>
          <p:spPr>
            <a:xfrm>
              <a:off x="10832550" y="29418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" name="Google Shape;335;g105e9140ba5_0_92"/>
            <p:cNvSpPr/>
            <p:nvPr/>
          </p:nvSpPr>
          <p:spPr>
            <a:xfrm>
              <a:off x="10832550" y="17988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" name="Google Shape;336;g105e9140ba5_0_92"/>
            <p:cNvSpPr/>
            <p:nvPr/>
          </p:nvSpPr>
          <p:spPr>
            <a:xfrm>
              <a:off x="11361075" y="2718275"/>
              <a:ext cx="275700" cy="302700"/>
            </a:xfrm>
            <a:prstGeom prst="ellipse">
              <a:avLst/>
            </a:prstGeom>
            <a:solidFill>
              <a:srgbClr val="00AA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" name="Google Shape;337;g105e9140ba5_0_92"/>
            <p:cNvSpPr/>
            <p:nvPr/>
          </p:nvSpPr>
          <p:spPr>
            <a:xfrm>
              <a:off x="11361075" y="20253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" name="Google Shape;338;g105e9140ba5_0_92"/>
            <p:cNvSpPr/>
            <p:nvPr/>
          </p:nvSpPr>
          <p:spPr>
            <a:xfrm>
              <a:off x="10299150" y="33228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39" name="Google Shape;339;g105e9140ba5_0_92"/>
            <p:cNvCxnSpPr>
              <a:stCxn id="330" idx="5"/>
              <a:endCxn id="335" idx="2"/>
            </p:cNvCxnSpPr>
            <p:nvPr/>
          </p:nvCxnSpPr>
          <p:spPr>
            <a:xfrm>
              <a:off x="10534475" y="1752371"/>
              <a:ext cx="298200" cy="1977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40" name="Google Shape;340;g105e9140ba5_0_92"/>
            <p:cNvCxnSpPr>
              <a:stCxn id="331" idx="6"/>
              <a:endCxn id="333" idx="1"/>
            </p:cNvCxnSpPr>
            <p:nvPr/>
          </p:nvCxnSpPr>
          <p:spPr>
            <a:xfrm>
              <a:off x="10574850" y="2254950"/>
              <a:ext cx="298200" cy="1977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41" name="Google Shape;341;g105e9140ba5_0_92"/>
            <p:cNvCxnSpPr>
              <a:stCxn id="332" idx="6"/>
              <a:endCxn id="334" idx="2"/>
            </p:cNvCxnSpPr>
            <p:nvPr/>
          </p:nvCxnSpPr>
          <p:spPr>
            <a:xfrm>
              <a:off x="10574850" y="2864550"/>
              <a:ext cx="257700" cy="2286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42" name="Google Shape;342;g105e9140ba5_0_92"/>
            <p:cNvCxnSpPr>
              <a:stCxn id="338" idx="7"/>
              <a:endCxn id="334" idx="3"/>
            </p:cNvCxnSpPr>
            <p:nvPr/>
          </p:nvCxnSpPr>
          <p:spPr>
            <a:xfrm rot="10800000" flipH="1">
              <a:off x="10534475" y="3200029"/>
              <a:ext cx="338400" cy="1671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43" name="Google Shape;343;g105e9140ba5_0_92"/>
            <p:cNvCxnSpPr>
              <a:stCxn id="332" idx="7"/>
              <a:endCxn id="333" idx="2"/>
            </p:cNvCxnSpPr>
            <p:nvPr/>
          </p:nvCxnSpPr>
          <p:spPr>
            <a:xfrm rot="10800000" flipH="1">
              <a:off x="10534475" y="2559829"/>
              <a:ext cx="298200" cy="1977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44" name="Google Shape;344;g105e9140ba5_0_92"/>
            <p:cNvCxnSpPr>
              <a:stCxn id="331" idx="7"/>
              <a:endCxn id="335" idx="3"/>
            </p:cNvCxnSpPr>
            <p:nvPr/>
          </p:nvCxnSpPr>
          <p:spPr>
            <a:xfrm rot="10800000" flipH="1">
              <a:off x="10534475" y="2057029"/>
              <a:ext cx="338400" cy="909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45" name="Google Shape;345;g105e9140ba5_0_92"/>
            <p:cNvCxnSpPr>
              <a:stCxn id="333" idx="7"/>
              <a:endCxn id="337" idx="2"/>
            </p:cNvCxnSpPr>
            <p:nvPr/>
          </p:nvCxnSpPr>
          <p:spPr>
            <a:xfrm rot="10800000" flipH="1">
              <a:off x="11067875" y="2176729"/>
              <a:ext cx="293100" cy="2760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46" name="Google Shape;346;g105e9140ba5_0_92"/>
            <p:cNvCxnSpPr>
              <a:stCxn id="335" idx="5"/>
              <a:endCxn id="336" idx="1"/>
            </p:cNvCxnSpPr>
            <p:nvPr/>
          </p:nvCxnSpPr>
          <p:spPr>
            <a:xfrm>
              <a:off x="11067875" y="2057171"/>
              <a:ext cx="333600" cy="7053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47" name="Google Shape;347;g105e9140ba5_0_92"/>
            <p:cNvCxnSpPr>
              <a:stCxn id="334" idx="6"/>
              <a:endCxn id="336" idx="2"/>
            </p:cNvCxnSpPr>
            <p:nvPr/>
          </p:nvCxnSpPr>
          <p:spPr>
            <a:xfrm rot="10800000" flipH="1">
              <a:off x="11108250" y="2869650"/>
              <a:ext cx="252900" cy="2235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48" name="Google Shape;348;g105e9140ba5_0_92"/>
            <p:cNvCxnSpPr>
              <a:stCxn id="333" idx="6"/>
              <a:endCxn id="336" idx="1"/>
            </p:cNvCxnSpPr>
            <p:nvPr/>
          </p:nvCxnSpPr>
          <p:spPr>
            <a:xfrm>
              <a:off x="11108250" y="2559750"/>
              <a:ext cx="293100" cy="2028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49" name="Google Shape;349;g105e9140ba5_0_92"/>
            <p:cNvCxnSpPr>
              <a:stCxn id="334" idx="7"/>
              <a:endCxn id="337" idx="3"/>
            </p:cNvCxnSpPr>
            <p:nvPr/>
          </p:nvCxnSpPr>
          <p:spPr>
            <a:xfrm rot="10800000" flipH="1">
              <a:off x="11067875" y="2283529"/>
              <a:ext cx="333600" cy="7026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sp>
        <p:nvSpPr>
          <p:cNvPr id="350" name="Google Shape;350;g105e9140ba5_0_92"/>
          <p:cNvSpPr/>
          <p:nvPr/>
        </p:nvSpPr>
        <p:spPr>
          <a:xfrm>
            <a:off x="757812" y="4161800"/>
            <a:ext cx="35445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Calles </a:t>
            </a:r>
            <a:endParaRPr sz="2200" b="1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de Medellín, </a:t>
            </a:r>
            <a:b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Origen y </a:t>
            </a:r>
            <a:b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200" b="1" i="0" u="none" strike="noStrike" cap="none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Destino</a:t>
            </a:r>
            <a:endParaRPr sz="2200" b="1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" name="Google Shape;354;g105e9140ba5_0_92"/>
          <p:cNvSpPr/>
          <p:nvPr/>
        </p:nvSpPr>
        <p:spPr>
          <a:xfrm>
            <a:off x="5137450" y="1745713"/>
            <a:ext cx="2402700" cy="2289600"/>
          </a:xfrm>
          <a:prstGeom prst="cube">
            <a:avLst>
              <a:gd name="adj" fmla="val 25000"/>
            </a:avLst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-US" sz="21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A*</a:t>
            </a:r>
            <a:endParaRPr sz="2100" b="1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55" name="Google Shape;355;g105e9140ba5_0_92"/>
          <p:cNvCxnSpPr/>
          <p:nvPr/>
        </p:nvCxnSpPr>
        <p:spPr>
          <a:xfrm>
            <a:off x="3999313" y="2644925"/>
            <a:ext cx="1118700" cy="0"/>
          </a:xfrm>
          <a:prstGeom prst="straightConnector1">
            <a:avLst/>
          </a:prstGeom>
          <a:noFill/>
          <a:ln w="28575" cap="flat" cmpd="sng">
            <a:solidFill>
              <a:srgbClr val="00AADB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56" name="Google Shape;356;g105e9140ba5_0_92"/>
          <p:cNvCxnSpPr/>
          <p:nvPr/>
        </p:nvCxnSpPr>
        <p:spPr>
          <a:xfrm>
            <a:off x="3999313" y="3025925"/>
            <a:ext cx="1118700" cy="0"/>
          </a:xfrm>
          <a:prstGeom prst="straightConnector1">
            <a:avLst/>
          </a:prstGeom>
          <a:noFill/>
          <a:ln w="28575" cap="flat" cmpd="sng">
            <a:solidFill>
              <a:srgbClr val="00AADB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57" name="Google Shape;357;g105e9140ba5_0_92"/>
          <p:cNvCxnSpPr/>
          <p:nvPr/>
        </p:nvCxnSpPr>
        <p:spPr>
          <a:xfrm>
            <a:off x="3999313" y="3483125"/>
            <a:ext cx="1118700" cy="0"/>
          </a:xfrm>
          <a:prstGeom prst="straightConnector1">
            <a:avLst/>
          </a:prstGeom>
          <a:noFill/>
          <a:ln w="28575" cap="flat" cmpd="sng">
            <a:solidFill>
              <a:srgbClr val="00AADB"/>
            </a:solidFill>
            <a:prstDash val="solid"/>
            <a:round/>
            <a:headEnd type="none" w="sm" len="sm"/>
            <a:tailEnd type="triangle" w="med" len="med"/>
          </a:ln>
        </p:spPr>
      </p:cxnSp>
      <p:grpSp>
        <p:nvGrpSpPr>
          <p:cNvPr id="358" name="Google Shape;358;g105e9140ba5_0_92"/>
          <p:cNvGrpSpPr/>
          <p:nvPr/>
        </p:nvGrpSpPr>
        <p:grpSpPr>
          <a:xfrm>
            <a:off x="9309025" y="2042950"/>
            <a:ext cx="1337625" cy="2131500"/>
            <a:chOff x="10299150" y="1494000"/>
            <a:chExt cx="1337625" cy="2131500"/>
          </a:xfrm>
        </p:grpSpPr>
        <p:sp>
          <p:nvSpPr>
            <p:cNvPr id="359" name="Google Shape;359;g105e9140ba5_0_92"/>
            <p:cNvSpPr/>
            <p:nvPr/>
          </p:nvSpPr>
          <p:spPr>
            <a:xfrm>
              <a:off x="10299150" y="14940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" name="Google Shape;360;g105e9140ba5_0_92"/>
            <p:cNvSpPr/>
            <p:nvPr/>
          </p:nvSpPr>
          <p:spPr>
            <a:xfrm>
              <a:off x="10299150" y="2103600"/>
              <a:ext cx="275700" cy="3027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" name="Google Shape;361;g105e9140ba5_0_92"/>
            <p:cNvSpPr/>
            <p:nvPr/>
          </p:nvSpPr>
          <p:spPr>
            <a:xfrm>
              <a:off x="10299150" y="27132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" name="Google Shape;362;g105e9140ba5_0_92"/>
            <p:cNvSpPr/>
            <p:nvPr/>
          </p:nvSpPr>
          <p:spPr>
            <a:xfrm>
              <a:off x="10832550" y="24084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" name="Google Shape;363;g105e9140ba5_0_92"/>
            <p:cNvSpPr/>
            <p:nvPr/>
          </p:nvSpPr>
          <p:spPr>
            <a:xfrm>
              <a:off x="10832550" y="29418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" name="Google Shape;364;g105e9140ba5_0_92"/>
            <p:cNvSpPr/>
            <p:nvPr/>
          </p:nvSpPr>
          <p:spPr>
            <a:xfrm>
              <a:off x="10832550" y="17988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65;g105e9140ba5_0_92"/>
            <p:cNvSpPr/>
            <p:nvPr/>
          </p:nvSpPr>
          <p:spPr>
            <a:xfrm>
              <a:off x="11361075" y="2718275"/>
              <a:ext cx="275700" cy="302700"/>
            </a:xfrm>
            <a:prstGeom prst="ellipse">
              <a:avLst/>
            </a:prstGeom>
            <a:solidFill>
              <a:srgbClr val="00AA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" name="Google Shape;366;g105e9140ba5_0_92"/>
            <p:cNvSpPr/>
            <p:nvPr/>
          </p:nvSpPr>
          <p:spPr>
            <a:xfrm>
              <a:off x="11361075" y="20253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" name="Google Shape;367;g105e9140ba5_0_92"/>
            <p:cNvSpPr/>
            <p:nvPr/>
          </p:nvSpPr>
          <p:spPr>
            <a:xfrm>
              <a:off x="10299150" y="33228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68" name="Google Shape;368;g105e9140ba5_0_92"/>
            <p:cNvCxnSpPr>
              <a:stCxn id="359" idx="5"/>
              <a:endCxn id="364" idx="2"/>
            </p:cNvCxnSpPr>
            <p:nvPr/>
          </p:nvCxnSpPr>
          <p:spPr>
            <a:xfrm>
              <a:off x="10534475" y="1752371"/>
              <a:ext cx="298200" cy="1977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69" name="Google Shape;369;g105e9140ba5_0_92"/>
            <p:cNvCxnSpPr>
              <a:stCxn id="360" idx="6"/>
              <a:endCxn id="362" idx="1"/>
            </p:cNvCxnSpPr>
            <p:nvPr/>
          </p:nvCxnSpPr>
          <p:spPr>
            <a:xfrm>
              <a:off x="10574850" y="2254950"/>
              <a:ext cx="298200" cy="197700"/>
            </a:xfrm>
            <a:prstGeom prst="straightConnector1">
              <a:avLst/>
            </a:prstGeom>
            <a:noFill/>
            <a:ln w="38100" cap="flat" cmpd="sng">
              <a:solidFill>
                <a:schemeClr val="accent4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70" name="Google Shape;370;g105e9140ba5_0_92"/>
            <p:cNvCxnSpPr>
              <a:stCxn id="361" idx="6"/>
              <a:endCxn id="363" idx="2"/>
            </p:cNvCxnSpPr>
            <p:nvPr/>
          </p:nvCxnSpPr>
          <p:spPr>
            <a:xfrm>
              <a:off x="10574850" y="2864550"/>
              <a:ext cx="257700" cy="228600"/>
            </a:xfrm>
            <a:prstGeom prst="straightConnector1">
              <a:avLst/>
            </a:prstGeom>
            <a:noFill/>
            <a:ln w="38100" cap="flat" cmpd="sng">
              <a:solidFill>
                <a:schemeClr val="accent4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71" name="Google Shape;371;g105e9140ba5_0_92"/>
            <p:cNvCxnSpPr>
              <a:stCxn id="367" idx="7"/>
              <a:endCxn id="363" idx="3"/>
            </p:cNvCxnSpPr>
            <p:nvPr/>
          </p:nvCxnSpPr>
          <p:spPr>
            <a:xfrm rot="10800000" flipH="1">
              <a:off x="10534475" y="3200029"/>
              <a:ext cx="338400" cy="1671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72" name="Google Shape;372;g105e9140ba5_0_92"/>
            <p:cNvCxnSpPr>
              <a:stCxn id="361" idx="7"/>
              <a:endCxn id="362" idx="2"/>
            </p:cNvCxnSpPr>
            <p:nvPr/>
          </p:nvCxnSpPr>
          <p:spPr>
            <a:xfrm rot="10800000" flipH="1">
              <a:off x="10534475" y="2559829"/>
              <a:ext cx="298200" cy="197700"/>
            </a:xfrm>
            <a:prstGeom prst="straightConnector1">
              <a:avLst/>
            </a:prstGeom>
            <a:noFill/>
            <a:ln w="38100" cap="flat" cmpd="sng">
              <a:solidFill>
                <a:schemeClr val="accent4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73" name="Google Shape;373;g105e9140ba5_0_92"/>
            <p:cNvCxnSpPr>
              <a:stCxn id="360" idx="7"/>
              <a:endCxn id="364" idx="3"/>
            </p:cNvCxnSpPr>
            <p:nvPr/>
          </p:nvCxnSpPr>
          <p:spPr>
            <a:xfrm rot="10800000" flipH="1">
              <a:off x="10534475" y="2057029"/>
              <a:ext cx="338400" cy="909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74" name="Google Shape;374;g105e9140ba5_0_92"/>
            <p:cNvCxnSpPr>
              <a:stCxn id="362" idx="7"/>
              <a:endCxn id="366" idx="2"/>
            </p:cNvCxnSpPr>
            <p:nvPr/>
          </p:nvCxnSpPr>
          <p:spPr>
            <a:xfrm rot="10800000" flipH="1">
              <a:off x="11067875" y="2176729"/>
              <a:ext cx="293100" cy="2760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75" name="Google Shape;375;g105e9140ba5_0_92"/>
            <p:cNvCxnSpPr>
              <a:stCxn id="364" idx="5"/>
              <a:endCxn id="365" idx="1"/>
            </p:cNvCxnSpPr>
            <p:nvPr/>
          </p:nvCxnSpPr>
          <p:spPr>
            <a:xfrm>
              <a:off x="11067875" y="2057171"/>
              <a:ext cx="333600" cy="7053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76" name="Google Shape;376;g105e9140ba5_0_92"/>
            <p:cNvCxnSpPr>
              <a:stCxn id="363" idx="6"/>
              <a:endCxn id="365" idx="2"/>
            </p:cNvCxnSpPr>
            <p:nvPr/>
          </p:nvCxnSpPr>
          <p:spPr>
            <a:xfrm rot="10800000" flipH="1">
              <a:off x="11108250" y="2869650"/>
              <a:ext cx="252900" cy="223500"/>
            </a:xfrm>
            <a:prstGeom prst="straightConnector1">
              <a:avLst/>
            </a:prstGeom>
            <a:noFill/>
            <a:ln w="38100" cap="flat" cmpd="sng">
              <a:solidFill>
                <a:schemeClr val="accent4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77" name="Google Shape;377;g105e9140ba5_0_92"/>
            <p:cNvCxnSpPr>
              <a:stCxn id="362" idx="6"/>
              <a:endCxn id="365" idx="1"/>
            </p:cNvCxnSpPr>
            <p:nvPr/>
          </p:nvCxnSpPr>
          <p:spPr>
            <a:xfrm>
              <a:off x="11108250" y="2559750"/>
              <a:ext cx="293100" cy="2028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78" name="Google Shape;378;g105e9140ba5_0_92"/>
            <p:cNvCxnSpPr>
              <a:stCxn id="363" idx="7"/>
              <a:endCxn id="366" idx="3"/>
            </p:cNvCxnSpPr>
            <p:nvPr/>
          </p:nvCxnSpPr>
          <p:spPr>
            <a:xfrm rot="10800000" flipH="1">
              <a:off x="11067875" y="2283529"/>
              <a:ext cx="333600" cy="7026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cxnSp>
        <p:nvCxnSpPr>
          <p:cNvPr id="379" name="Google Shape;379;g105e9140ba5_0_92"/>
          <p:cNvCxnSpPr/>
          <p:nvPr/>
        </p:nvCxnSpPr>
        <p:spPr>
          <a:xfrm>
            <a:off x="7580713" y="3025925"/>
            <a:ext cx="1118700" cy="0"/>
          </a:xfrm>
          <a:prstGeom prst="straightConnector1">
            <a:avLst/>
          </a:prstGeom>
          <a:noFill/>
          <a:ln w="28575" cap="flat" cmpd="sng">
            <a:solidFill>
              <a:srgbClr val="00AADB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80" name="Google Shape;380;g105e9140ba5_0_92"/>
          <p:cNvSpPr/>
          <p:nvPr/>
        </p:nvSpPr>
        <p:spPr>
          <a:xfrm>
            <a:off x="7848600" y="4241025"/>
            <a:ext cx="40977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5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Ruta con el menor riesgo promedio ponderado de acoso sin superar una distancia </a:t>
            </a:r>
            <a:r>
              <a:rPr lang="en-US" sz="2500" b="1" i="1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d</a:t>
            </a:r>
            <a:endParaRPr sz="2200" b="1" i="1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81" name="Google Shape;381;g105e9140ba5_0_92"/>
          <p:cNvCxnSpPr/>
          <p:nvPr/>
        </p:nvCxnSpPr>
        <p:spPr>
          <a:xfrm>
            <a:off x="3999313" y="3864125"/>
            <a:ext cx="1118700" cy="0"/>
          </a:xfrm>
          <a:prstGeom prst="straightConnector1">
            <a:avLst/>
          </a:prstGeom>
          <a:noFill/>
          <a:ln w="28575" cap="flat" cmpd="sng">
            <a:solidFill>
              <a:srgbClr val="00AADB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82" name="Google Shape;382;g105e9140ba5_0_92"/>
          <p:cNvSpPr txBox="1"/>
          <p:nvPr/>
        </p:nvSpPr>
        <p:spPr>
          <a:xfrm>
            <a:off x="3521413" y="3588025"/>
            <a:ext cx="4758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-US" sz="2500" b="1" i="1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d</a:t>
            </a:r>
            <a:endParaRPr sz="2200" b="1" i="1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325;g105e9140ba5_0_92">
            <a:extLst>
              <a:ext uri="{FF2B5EF4-FFF2-40B4-BE49-F238E27FC236}">
                <a16:creationId xmlns:a16="http://schemas.microsoft.com/office/drawing/2014/main" id="{2BE4E42F-BA7C-491B-819B-4E72053942EF}"/>
              </a:ext>
            </a:extLst>
          </p:cNvPr>
          <p:cNvSpPr/>
          <p:nvPr/>
        </p:nvSpPr>
        <p:spPr>
          <a:xfrm>
            <a:off x="4721780" y="5318771"/>
            <a:ext cx="274676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 err="1">
                <a:solidFill>
                  <a:srgbClr val="00A5D9"/>
                </a:solidFill>
                <a:latin typeface="Arial"/>
                <a:ea typeface="Arial"/>
                <a:cs typeface="Arial"/>
                <a:sym typeface="Arial"/>
              </a:rPr>
              <a:t>Algoritmo</a:t>
            </a:r>
            <a:r>
              <a:rPr lang="en-US" sz="2200" b="1" i="0" u="none" strike="noStrike" cap="none">
                <a:solidFill>
                  <a:srgbClr val="00A5D9"/>
                </a:solidFill>
                <a:latin typeface="Arial"/>
                <a:ea typeface="Arial"/>
                <a:cs typeface="Arial"/>
                <a:sym typeface="Arial"/>
              </a:rPr>
              <a:t> de A*</a:t>
            </a:r>
            <a:endParaRPr sz="2200" b="0" i="0" u="none" strike="noStrike" cap="none">
              <a:solidFill>
                <a:srgbClr val="00A5D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7" name="Google Shape;387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6080" cy="6855840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p3"/>
          <p:cNvSpPr/>
          <p:nvPr/>
        </p:nvSpPr>
        <p:spPr>
          <a:xfrm>
            <a:off x="265324" y="376925"/>
            <a:ext cx="48639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Explicación del algoritmo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9" name="Google Shape;389;p3"/>
          <p:cNvSpPr/>
          <p:nvPr/>
        </p:nvSpPr>
        <p:spPr>
          <a:xfrm>
            <a:off x="161999" y="4784067"/>
            <a:ext cx="7794645" cy="1106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2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Ambas </a:t>
            </a:r>
            <a:r>
              <a:rPr lang="en-US" sz="2200" b="0" i="0" u="none" strike="noStrike" cap="none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imagenes</a:t>
            </a:r>
            <a:r>
              <a:rPr lang="en-US" sz="22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200" b="0" i="0" u="none" strike="noStrike" cap="none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nos</a:t>
            </a:r>
            <a:r>
              <a:rPr lang="en-US" sz="22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200" b="0" i="0" u="none" strike="noStrike" cap="none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demuestran</a:t>
            </a:r>
            <a:r>
              <a:rPr lang="en-US" sz="22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200" b="0" i="0" u="none" strike="noStrike" cap="none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como</a:t>
            </a:r>
            <a:r>
              <a:rPr lang="en-US" sz="22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200" b="0" i="0" u="none" strike="noStrike" cap="none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ejecuta</a:t>
            </a:r>
            <a:r>
              <a:rPr lang="en-US" sz="22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200" b="0" i="0" u="none" strike="noStrike" cap="none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el</a:t>
            </a:r>
            <a:r>
              <a:rPr lang="en-US" sz="22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200" b="0" i="0" u="none" strike="noStrike" cap="none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recorrido</a:t>
            </a:r>
            <a:r>
              <a:rPr lang="en-US" sz="22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200" b="0" i="0" u="none" strike="noStrike" cap="none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cada</a:t>
            </a:r>
            <a:r>
              <a:rPr lang="en-US" sz="22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200" b="0" i="0" u="none" strike="noStrike" cap="none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algoritmo</a:t>
            </a:r>
            <a:r>
              <a:rPr lang="en-US" sz="22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200" b="0" i="0" u="none" strike="noStrike" cap="none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planteado</a:t>
            </a:r>
            <a:r>
              <a:rPr lang="en-US" sz="22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2200" b="0" i="0" u="none" strike="noStrike" cap="none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el</a:t>
            </a:r>
            <a:r>
              <a:rPr lang="en-US" sz="22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200" b="0" i="0" u="none" strike="noStrike" cap="none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algoritmo</a:t>
            </a:r>
            <a:r>
              <a:rPr lang="en-US" sz="22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de A* es mas </a:t>
            </a:r>
            <a:r>
              <a:rPr lang="en-US" sz="2200" b="0" i="0" u="none" strike="noStrike" cap="none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eficiente</a:t>
            </a:r>
            <a:r>
              <a:rPr lang="en-US" sz="22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y </a:t>
            </a:r>
            <a:r>
              <a:rPr lang="en-US" sz="2200" b="0" i="0" u="none" strike="noStrike" cap="none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arroja</a:t>
            </a:r>
            <a:r>
              <a:rPr lang="en-US" sz="22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un </a:t>
            </a:r>
            <a:r>
              <a:rPr lang="en-US" sz="2200" b="0" i="0" u="none" strike="noStrike" cap="none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resultado</a:t>
            </a:r>
            <a:r>
              <a:rPr lang="en-US" sz="22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mas </a:t>
            </a:r>
            <a:r>
              <a:rPr lang="en-US" sz="2200" b="0" i="0" u="none" strike="noStrike" cap="none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rapido</a:t>
            </a:r>
            <a:r>
              <a:rPr lang="en-US" sz="22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</a:p>
        </p:txBody>
      </p:sp>
      <p:pic>
        <p:nvPicPr>
          <p:cNvPr id="1028" name="Picture 4" descr="Tan bonita y tan solita»: El acoso callejero en la realidad peruana -  Enfoque Derecho | El Portal de Actualidad Jurídica de THĒMIS">
            <a:extLst>
              <a:ext uri="{FF2B5EF4-FFF2-40B4-BE49-F238E27FC236}">
                <a16:creationId xmlns:a16="http://schemas.microsoft.com/office/drawing/2014/main" id="{94CC65E7-D221-495D-8E1B-C1E31B4929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4329" y="1928336"/>
            <a:ext cx="4452829" cy="2504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Google Shape;389;p3">
            <a:extLst>
              <a:ext uri="{FF2B5EF4-FFF2-40B4-BE49-F238E27FC236}">
                <a16:creationId xmlns:a16="http://schemas.microsoft.com/office/drawing/2014/main" id="{1CEA45A4-DC91-440F-AD04-5CBC3BF4D276}"/>
              </a:ext>
            </a:extLst>
          </p:cNvPr>
          <p:cNvSpPr/>
          <p:nvPr/>
        </p:nvSpPr>
        <p:spPr>
          <a:xfrm>
            <a:off x="161999" y="1305946"/>
            <a:ext cx="7439803" cy="429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200" b="0" i="0" u="none" strike="noStrike" cap="none" err="1">
                <a:solidFill>
                  <a:srgbClr val="99CB37"/>
                </a:solidFill>
                <a:latin typeface="Arial"/>
                <a:ea typeface="Arial"/>
                <a:cs typeface="Arial"/>
                <a:sym typeface="Arial"/>
              </a:rPr>
              <a:t>Ejemplo</a:t>
            </a:r>
            <a:r>
              <a:rPr lang="en-US" sz="2200" b="0" i="0" u="none" strike="noStrike" cap="none">
                <a:solidFill>
                  <a:srgbClr val="99CB37"/>
                </a:solidFill>
                <a:latin typeface="Arial"/>
                <a:ea typeface="Arial"/>
                <a:cs typeface="Arial"/>
                <a:sym typeface="Arial"/>
              </a:rPr>
              <a:t> de </a:t>
            </a:r>
            <a:r>
              <a:rPr lang="en-US" sz="2200" b="0" i="0" u="none" strike="noStrike" cap="none" err="1">
                <a:solidFill>
                  <a:srgbClr val="99CB37"/>
                </a:solidFill>
                <a:latin typeface="Arial"/>
                <a:ea typeface="Arial"/>
                <a:cs typeface="Arial"/>
                <a:sym typeface="Arial"/>
              </a:rPr>
              <a:t>grafos</a:t>
            </a:r>
            <a:r>
              <a:rPr lang="en-US" sz="2200" b="0" i="0" u="none" strike="noStrike" cap="none">
                <a:solidFill>
                  <a:srgbClr val="99CB37"/>
                </a:solidFill>
                <a:latin typeface="Arial"/>
                <a:ea typeface="Arial"/>
                <a:cs typeface="Arial"/>
                <a:sym typeface="Arial"/>
              </a:rPr>
              <a:t> con </a:t>
            </a:r>
            <a:r>
              <a:rPr lang="en-US" sz="2200">
                <a:solidFill>
                  <a:srgbClr val="99CB37"/>
                </a:solidFill>
              </a:rPr>
              <a:t>D</a:t>
            </a:r>
            <a:r>
              <a:rPr lang="en-US" sz="2200" b="0" i="0" u="none" strike="noStrike" cap="none">
                <a:solidFill>
                  <a:srgbClr val="99CB37"/>
                </a:solidFill>
                <a:latin typeface="Arial"/>
                <a:ea typeface="Arial"/>
                <a:cs typeface="Arial"/>
                <a:sym typeface="Arial"/>
              </a:rPr>
              <a:t>ijkstra y A* </a:t>
            </a:r>
            <a:r>
              <a:rPr lang="en-US" sz="2200" b="0" i="0" u="none" strike="noStrike" cap="none" err="1">
                <a:solidFill>
                  <a:srgbClr val="99CB37"/>
                </a:solidFill>
                <a:latin typeface="Arial"/>
                <a:ea typeface="Arial"/>
                <a:cs typeface="Arial"/>
                <a:sym typeface="Arial"/>
              </a:rPr>
              <a:t>respectivamente</a:t>
            </a:r>
            <a:r>
              <a:rPr lang="en-US" sz="2200" b="0" i="0" u="none" strike="noStrike" cap="none">
                <a:solidFill>
                  <a:srgbClr val="99CB37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84AD6D84-8BEC-45B3-8ED3-EC35C86E00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26930" y="1879944"/>
            <a:ext cx="3718477" cy="2788857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243CB913-073A-4CB7-8E72-23279FDDCC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5441" y="2115695"/>
            <a:ext cx="3089810" cy="231735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1" name="Google Shape;411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880" y="0"/>
            <a:ext cx="12196080" cy="6855840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Google Shape;412;p5"/>
          <p:cNvSpPr/>
          <p:nvPr/>
        </p:nvSpPr>
        <p:spPr>
          <a:xfrm>
            <a:off x="265329" y="376925"/>
            <a:ext cx="58833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Complejidad del </a:t>
            </a:r>
            <a:r>
              <a:rPr lang="en-US" sz="2200" b="1" i="0" u="none" strike="noStrike" cap="none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algoritmo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5"/>
          <p:cNvSpPr/>
          <p:nvPr/>
        </p:nvSpPr>
        <p:spPr>
          <a:xfrm>
            <a:off x="471720" y="4170446"/>
            <a:ext cx="7481175" cy="1783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lvl="0">
              <a:buSzPts val="1400"/>
            </a:pPr>
            <a:r>
              <a:rPr lang="en-US" sz="22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Complejidad </a:t>
            </a:r>
            <a:r>
              <a:rPr lang="en-US" sz="2200" b="0" i="0" u="none" strike="noStrike" cap="none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en</a:t>
            </a:r>
            <a:r>
              <a:rPr lang="en-US" sz="22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200" b="0" i="0" u="none" strike="noStrike" cap="none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tiempo</a:t>
            </a:r>
            <a:r>
              <a:rPr lang="en-US" sz="22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(¿</a:t>
            </a:r>
            <a:r>
              <a:rPr lang="en-US" sz="2200" b="0" i="0" u="none" strike="noStrike" cap="none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cual</a:t>
            </a:r>
            <a:r>
              <a:rPr lang="en-US" sz="22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es mas </a:t>
            </a:r>
            <a:r>
              <a:rPr lang="en-US" sz="2200" b="0" i="0" u="none" strike="noStrike" cap="none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rapido</a:t>
            </a:r>
            <a:r>
              <a:rPr lang="en-US" sz="22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?) y </a:t>
            </a:r>
            <a:r>
              <a:rPr lang="en-US" sz="2200" b="0" i="0" u="none" strike="noStrike" cap="none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memoria</a:t>
            </a:r>
            <a:r>
              <a:rPr lang="en-US" sz="22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(</a:t>
            </a:r>
            <a:r>
              <a:rPr lang="en-US" sz="2200" b="0" i="0" u="none" strike="noStrike" cap="none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cantidad</a:t>
            </a:r>
            <a:r>
              <a:rPr lang="en-US" sz="22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de RAM que se </a:t>
            </a:r>
            <a:r>
              <a:rPr lang="en-US" sz="2200" b="0" i="0" u="none" strike="noStrike" cap="none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usa</a:t>
            </a:r>
            <a:r>
              <a:rPr lang="en-US" sz="22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) de </a:t>
            </a:r>
            <a:r>
              <a:rPr lang="en-US" sz="2200" b="0" i="0" u="none" strike="noStrike" cap="none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los</a:t>
            </a:r>
            <a:r>
              <a:rPr lang="en-US" sz="22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200" b="0" i="0" u="none" strike="noStrike" cap="none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algoritmos</a:t>
            </a:r>
            <a:r>
              <a:rPr lang="en-US" sz="22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. V es “fundamental </a:t>
            </a:r>
            <a:r>
              <a:rPr lang="en-US" sz="2200" err="1">
                <a:solidFill>
                  <a:srgbClr val="001E33"/>
                </a:solidFill>
              </a:rPr>
              <a:t>devertex</a:t>
            </a:r>
            <a:r>
              <a:rPr lang="en-US" sz="2200">
                <a:solidFill>
                  <a:srgbClr val="001E33"/>
                </a:solidFill>
              </a:rPr>
              <a:t>” o </a:t>
            </a:r>
            <a:r>
              <a:rPr lang="en-US" sz="2200" err="1">
                <a:solidFill>
                  <a:srgbClr val="001E33"/>
                </a:solidFill>
              </a:rPr>
              <a:t>vértice</a:t>
            </a:r>
            <a:r>
              <a:rPr lang="en-US" sz="2200">
                <a:solidFill>
                  <a:srgbClr val="001E33"/>
                </a:solidFill>
              </a:rPr>
              <a:t> (</a:t>
            </a:r>
            <a:r>
              <a:rPr lang="en-US" sz="2200" err="1">
                <a:solidFill>
                  <a:srgbClr val="001E33"/>
                </a:solidFill>
              </a:rPr>
              <a:t>numero</a:t>
            </a:r>
            <a:r>
              <a:rPr lang="en-US" sz="2200">
                <a:solidFill>
                  <a:srgbClr val="001E33"/>
                </a:solidFill>
              </a:rPr>
              <a:t> de vertices), la </a:t>
            </a:r>
            <a:r>
              <a:rPr lang="en-US" sz="2200" err="1">
                <a:solidFill>
                  <a:srgbClr val="001E33"/>
                </a:solidFill>
              </a:rPr>
              <a:t>unidad</a:t>
            </a:r>
            <a:r>
              <a:rPr lang="en-US" sz="2200">
                <a:solidFill>
                  <a:srgbClr val="001E33"/>
                </a:solidFill>
              </a:rPr>
              <a:t>  </a:t>
            </a:r>
            <a:r>
              <a:rPr lang="en-US" sz="2200" b="0" i="0" u="none" strike="noStrike" cap="none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los</a:t>
            </a:r>
            <a:r>
              <a:rPr lang="en-US" sz="22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200" b="0" i="0" u="none" strike="noStrike" cap="none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grafos</a:t>
            </a:r>
            <a:r>
              <a:rPr lang="en-US" sz="2200">
                <a:solidFill>
                  <a:srgbClr val="001E33"/>
                </a:solidFill>
              </a:rPr>
              <a:t>, </a:t>
            </a:r>
            <a:r>
              <a:rPr lang="en-US" sz="22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E es “edge” o </a:t>
            </a:r>
            <a:r>
              <a:rPr lang="en-US" sz="2200" b="0" i="0" u="none" strike="noStrike" cap="none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aristas</a:t>
            </a:r>
            <a:r>
              <a:rPr lang="en-US" sz="22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(</a:t>
            </a:r>
            <a:r>
              <a:rPr lang="en-US" sz="2200" b="0" i="0" u="none" strike="noStrike" cap="none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numero</a:t>
            </a:r>
            <a:r>
              <a:rPr lang="en-US" sz="22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de </a:t>
            </a:r>
            <a:r>
              <a:rPr lang="en-US" sz="2200" b="0" i="0" u="none" strike="noStrike" cap="none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aristas</a:t>
            </a:r>
            <a:r>
              <a:rPr lang="en-US" sz="22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), indica la </a:t>
            </a:r>
            <a:r>
              <a:rPr lang="es-CO" sz="2200" b="0" i="0" u="none" strike="noStrike" cap="none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relacion</a:t>
            </a:r>
            <a:r>
              <a:rPr lang="en-US" sz="22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entre dos vertices.</a:t>
            </a:r>
            <a:endParaRPr sz="1400" b="1" i="0" u="none" strike="noStrike" cap="none">
              <a:solidFill>
                <a:srgbClr val="ED7D3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7" name="Google Shape;417;p5"/>
          <p:cNvSpPr/>
          <p:nvPr/>
        </p:nvSpPr>
        <p:spPr>
          <a:xfrm rot="10800000" flipH="1">
            <a:off x="4567200" y="1174620"/>
            <a:ext cx="602262" cy="46072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graphicFrame>
        <p:nvGraphicFramePr>
          <p:cNvPr id="422" name="Google Shape;422;p5"/>
          <p:cNvGraphicFramePr/>
          <p:nvPr>
            <p:extLst>
              <p:ext uri="{D42A27DB-BD31-4B8C-83A1-F6EECF244321}">
                <p14:modId xmlns:p14="http://schemas.microsoft.com/office/powerpoint/2010/main" val="1164579974"/>
              </p:ext>
            </p:extLst>
          </p:nvPr>
        </p:nvGraphicFramePr>
        <p:xfrm>
          <a:off x="471720" y="1194240"/>
          <a:ext cx="6246500" cy="2956585"/>
        </p:xfrm>
        <a:graphic>
          <a:graphicData uri="http://schemas.openxmlformats.org/drawingml/2006/table">
            <a:tbl>
              <a:tblPr>
                <a:noFill/>
                <a:tableStyleId>{2791DF2B-8CE8-47CA-A753-2D559099E446}</a:tableStyleId>
              </a:tblPr>
              <a:tblGrid>
                <a:gridCol w="2261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02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2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9727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2200" b="1" i="0" u="none" strike="noStrike" kern="0" cap="none" spc="0" normalizeH="0" baseline="0" noProof="0" err="1">
                          <a:ln>
                            <a:noFill/>
                          </a:ln>
                          <a:solidFill>
                            <a:srgbClr val="00A5D9"/>
                          </a:solidFill>
                          <a:effectLst/>
                          <a:uLnTx/>
                          <a:uFillTx/>
                          <a:latin typeface="Arial"/>
                          <a:ea typeface="Arial"/>
                          <a:cs typeface="Arial"/>
                          <a:sym typeface="Arial"/>
                        </a:rPr>
                        <a:t>Nombre</a:t>
                      </a:r>
                      <a:r>
                        <a:rPr kumimoji="0" lang="en-US" sz="22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A5D9"/>
                          </a:solidFill>
                          <a:effectLst/>
                          <a:uLnTx/>
                          <a:uFillTx/>
                          <a:latin typeface="Arial"/>
                          <a:ea typeface="Arial"/>
                          <a:cs typeface="Arial"/>
                          <a:sym typeface="Arial"/>
                        </a:rPr>
                        <a:t> del </a:t>
                      </a:r>
                      <a:r>
                        <a:rPr kumimoji="0" lang="en-US" sz="2200" b="1" i="0" u="none" strike="noStrike" kern="0" cap="none" spc="0" normalizeH="0" baseline="0" noProof="0" err="1">
                          <a:ln>
                            <a:noFill/>
                          </a:ln>
                          <a:solidFill>
                            <a:srgbClr val="00A5D9"/>
                          </a:solidFill>
                          <a:effectLst/>
                          <a:uLnTx/>
                          <a:uFillTx/>
                          <a:latin typeface="Arial"/>
                          <a:ea typeface="Arial"/>
                          <a:cs typeface="Arial"/>
                          <a:sym typeface="Arial"/>
                        </a:rPr>
                        <a:t>Algoritmo</a:t>
                      </a:r>
                      <a:endParaRPr kumimoji="0" lang="en-US" sz="22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A5D9"/>
                        </a:solidFill>
                        <a:effectLst/>
                        <a:uLnTx/>
                        <a:uFillTx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b="1" u="none" strike="noStrike" cap="none">
                          <a:solidFill>
                            <a:schemeClr val="accent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Complejidad Temporal</a:t>
                      </a:r>
                      <a:endParaRPr sz="2200" b="0" u="none" strike="noStrike" cap="none">
                        <a:solidFill>
                          <a:schemeClr val="accent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b="1" u="none" strike="noStrike" cap="none">
                          <a:solidFill>
                            <a:schemeClr val="accent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Complejidad de la </a:t>
                      </a:r>
                      <a:r>
                        <a:rPr lang="en-US" sz="2200" b="1" u="none" strike="noStrike" cap="none" err="1">
                          <a:solidFill>
                            <a:schemeClr val="accent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memoria</a:t>
                      </a:r>
                      <a:endParaRPr sz="2200" b="0" u="none" strike="noStrike" cap="none">
                        <a:solidFill>
                          <a:schemeClr val="accent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u="none" strike="noStrike" cap="none">
                          <a:solidFill>
                            <a:srgbClr val="FFFFFF"/>
                          </a:solidFill>
                        </a:rPr>
                        <a:t>A*</a:t>
                      </a:r>
                      <a:endParaRPr sz="22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  <a:tabLst/>
                        <a:defRPr/>
                      </a:pPr>
                      <a:r>
                        <a:rPr lang="es-ES" sz="2200" b="0" i="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O(E)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  <a:tabLst/>
                        <a:defRPr/>
                      </a:pPr>
                      <a:endParaRPr sz="2200" b="0" i="0" u="none" strike="noStrike" cap="none">
                        <a:solidFill>
                          <a:srgbClr val="FFFFF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  <a:tabLst/>
                        <a:defRPr/>
                      </a:pPr>
                      <a:r>
                        <a:rPr lang="es-ES" sz="2200" b="0" i="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O(E)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22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973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u="none" strike="noStrike" cap="none">
                          <a:solidFill>
                            <a:srgbClr val="FFFFFF"/>
                          </a:solidFill>
                        </a:rPr>
                        <a:t>Dijkstra</a:t>
                      </a:r>
                      <a:endParaRPr lang="en-US" sz="2200" b="0" u="none" strike="noStrike" cap="none">
                        <a:solidFill>
                          <a:schemeClr val="accent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  <a:tabLst/>
                        <a:defRPr/>
                      </a:pPr>
                      <a:r>
                        <a:rPr lang="en-US" sz="2200" b="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O(V*V)</a:t>
                      </a:r>
                      <a:endParaRPr lang="en-US" sz="22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22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b="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O(</a:t>
                      </a:r>
                      <a:r>
                        <a:rPr lang="en-US" sz="2200" u="none" strike="noStrike" cap="none">
                          <a:solidFill>
                            <a:srgbClr val="FFFFFF"/>
                          </a:solidFill>
                        </a:rPr>
                        <a:t>V*E*(2</a:t>
                      </a:r>
                      <a:r>
                        <a:rPr lang="en-US" sz="2200" u="none" strike="noStrike" cap="none" baseline="30000">
                          <a:solidFill>
                            <a:srgbClr val="FFFFFF"/>
                          </a:solidFill>
                        </a:rPr>
                        <a:t>E</a:t>
                      </a:r>
                      <a:r>
                        <a:rPr lang="en-US" sz="2200" b="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)</a:t>
                      </a:r>
                      <a:endParaRPr lang="en-US" sz="22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2050" name="Picture 2" descr="El acoso sexual callejero de todos los días - Pólemos">
            <a:extLst>
              <a:ext uri="{FF2B5EF4-FFF2-40B4-BE49-F238E27FC236}">
                <a16:creationId xmlns:a16="http://schemas.microsoft.com/office/drawing/2014/main" id="{4B3727D5-17C4-4973-8B71-A40F2C230C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7103" y="1600727"/>
            <a:ext cx="4624877" cy="2603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3" name="Google Shape;433;gadd317ae2b_0_20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880" y="0"/>
            <a:ext cx="12196077" cy="6855841"/>
          </a:xfrm>
          <a:prstGeom prst="rect">
            <a:avLst/>
          </a:prstGeom>
          <a:noFill/>
          <a:ln>
            <a:noFill/>
          </a:ln>
        </p:spPr>
      </p:pic>
      <p:sp>
        <p:nvSpPr>
          <p:cNvPr id="434" name="Google Shape;434;gadd317ae2b_0_201"/>
          <p:cNvSpPr/>
          <p:nvPr/>
        </p:nvSpPr>
        <p:spPr>
          <a:xfrm>
            <a:off x="265329" y="376925"/>
            <a:ext cx="58833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Resultados del camino más corto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5" name="Google Shape;435;gadd317ae2b_0_201"/>
          <p:cNvSpPr/>
          <p:nvPr/>
        </p:nvSpPr>
        <p:spPr>
          <a:xfrm>
            <a:off x="356050" y="4858925"/>
            <a:ext cx="11175000" cy="9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2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Distancia más corta obtenida sin superar un riesgo medio ponderado de acoso </a:t>
            </a:r>
            <a:r>
              <a:rPr lang="en-US" sz="2200" b="0" i="1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r.</a:t>
            </a:r>
            <a:endParaRPr sz="2200" b="0" i="1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8" name="Google Shape;438;gadd317ae2b_0_201"/>
          <p:cNvSpPr/>
          <p:nvPr/>
        </p:nvSpPr>
        <p:spPr>
          <a:xfrm>
            <a:off x="5015760" y="762000"/>
            <a:ext cx="34254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Cree la </a:t>
            </a:r>
            <a:r>
              <a:rPr lang="en-US" sz="1400" b="0" i="1" u="none" strike="noStrike" cap="none" err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tabla</a:t>
            </a: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b="0" i="1" u="none" strike="noStrike" cap="none" err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en</a:t>
            </a: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b="0" i="1" u="none" strike="noStrike" cap="none" err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Powerpoint</a:t>
            </a: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. No </a:t>
            </a:r>
            <a:r>
              <a:rPr lang="en-US" sz="1400" b="0" i="1" u="none" strike="noStrike" cap="none" err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copie</a:t>
            </a: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b="0" i="1" u="none" strike="noStrike" cap="none" err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capturas</a:t>
            </a: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de </a:t>
            </a:r>
            <a:r>
              <a:rPr lang="en-US" sz="1400" b="0" i="1" u="none" strike="noStrike" cap="none" err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pantalla</a:t>
            </a: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b="0" i="1" u="none" strike="noStrike" cap="none" err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pixeladas</a:t>
            </a: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del </a:t>
            </a:r>
            <a:r>
              <a:rPr lang="en-US" sz="1400" b="0" i="1" u="none" strike="noStrike" cap="none" err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informe</a:t>
            </a: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b="0" i="1" u="none" strike="noStrike" cap="none" err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técnico</a:t>
            </a: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400" b="0" i="1" u="none" strike="noStrike" cap="none" err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por</a:t>
            </a: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favor.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9" name="Google Shape;439;gadd317ae2b_0_201"/>
          <p:cNvSpPr/>
          <p:nvPr/>
        </p:nvSpPr>
        <p:spPr>
          <a:xfrm rot="10800000" flipH="1">
            <a:off x="4491000" y="1022220"/>
            <a:ext cx="602262" cy="46072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440" name="Google Shape;440;gadd317ae2b_0_201"/>
          <p:cNvSpPr/>
          <p:nvPr/>
        </p:nvSpPr>
        <p:spPr>
          <a:xfrm>
            <a:off x="3437640" y="5437080"/>
            <a:ext cx="29325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Explique las tablas en su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palabras propias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1" name="Google Shape;441;gadd317ae2b_0_201"/>
          <p:cNvSpPr/>
          <p:nvPr/>
        </p:nvSpPr>
        <p:spPr>
          <a:xfrm>
            <a:off x="3356273" y="5266723"/>
            <a:ext cx="455058" cy="7290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graphicFrame>
        <p:nvGraphicFramePr>
          <p:cNvPr id="442" name="Google Shape;442;gadd317ae2b_0_201"/>
          <p:cNvGraphicFramePr/>
          <p:nvPr/>
        </p:nvGraphicFramePr>
        <p:xfrm>
          <a:off x="333820" y="1499040"/>
          <a:ext cx="11310600" cy="3299300"/>
        </p:xfrm>
        <a:graphic>
          <a:graphicData uri="http://schemas.openxmlformats.org/drawingml/2006/table">
            <a:tbl>
              <a:tblPr>
                <a:noFill/>
                <a:tableStyleId>{2791DF2B-8CE8-47CA-A753-2D559099E446}</a:tableStyleId>
              </a:tblPr>
              <a:tblGrid>
                <a:gridCol w="285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25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40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91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39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b="1" u="none" strike="noStrike" cap="none">
                          <a:solidFill>
                            <a:srgbClr val="001E33"/>
                          </a:solidFill>
                        </a:rPr>
                        <a:t>Origen</a:t>
                      </a:r>
                      <a:endParaRPr sz="2200" b="1" u="none" strike="noStrike" cap="none">
                        <a:solidFill>
                          <a:srgbClr val="001E33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2200" b="1" u="none" strike="noStrike" cap="none">
                          <a:solidFill>
                            <a:srgbClr val="001E33"/>
                          </a:solidFill>
                        </a:rPr>
                        <a:t>Destino</a:t>
                      </a:r>
                      <a:endParaRPr sz="2200" b="1" u="none" strike="noStrike" cap="none">
                        <a:solidFill>
                          <a:srgbClr val="001E33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b="1" u="none" strike="noStrike" cap="none">
                          <a:solidFill>
                            <a:srgbClr val="001E33"/>
                          </a:solidFill>
                        </a:rPr>
                        <a:t>Distancia más corta (metros)</a:t>
                      </a:r>
                      <a:endParaRPr sz="2200" b="0" u="none" strike="noStrike" cap="none">
                        <a:solidFill>
                          <a:srgbClr val="001E3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b="1" u="none" strike="noStrike" cap="none">
                          <a:solidFill>
                            <a:srgbClr val="001E33"/>
                          </a:solidFill>
                        </a:rPr>
                        <a:t>Sin superar un riesgo </a:t>
                      </a:r>
                      <a:r>
                        <a:rPr lang="en-US" sz="2200" b="1">
                          <a:solidFill>
                            <a:srgbClr val="001E33"/>
                          </a:solidFill>
                        </a:rPr>
                        <a:t>promedio</a:t>
                      </a:r>
                      <a:r>
                        <a:rPr lang="en-US" sz="2200" b="1" u="none" strike="noStrike" cap="none">
                          <a:solidFill>
                            <a:srgbClr val="001E33"/>
                          </a:solidFill>
                        </a:rPr>
                        <a:t> ponderado de acoso</a:t>
                      </a:r>
                      <a:endParaRPr sz="2200" b="1" u="none" strike="noStrike" cap="none">
                        <a:solidFill>
                          <a:srgbClr val="001E33"/>
                        </a:solidFill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96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>
                          <a:solidFill>
                            <a:srgbClr val="001E33"/>
                          </a:solidFill>
                        </a:rPr>
                        <a:t>Universidad EAFIT</a:t>
                      </a:r>
                      <a:endParaRPr sz="2200" u="none" strike="noStrike" cap="none">
                        <a:solidFill>
                          <a:srgbClr val="001E33"/>
                        </a:solidFill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u="none" strike="noStrike" cap="none">
                          <a:solidFill>
                            <a:srgbClr val="001E33"/>
                          </a:solidFill>
                        </a:rPr>
                        <a:t>Universidad de Medellín</a:t>
                      </a:r>
                      <a:endParaRPr sz="2200" b="0" u="none" strike="noStrike" cap="none">
                        <a:solidFill>
                          <a:srgbClr val="001E3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u="none" strike="noStrike" cap="none">
                          <a:solidFill>
                            <a:srgbClr val="001E33"/>
                          </a:solidFill>
                        </a:rPr>
                        <a:t>??</a:t>
                      </a:r>
                      <a:endParaRPr sz="2200" b="0" u="none" strike="noStrike" cap="none">
                        <a:solidFill>
                          <a:srgbClr val="001E3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>
                          <a:solidFill>
                            <a:srgbClr val="001E33"/>
                          </a:solidFill>
                        </a:rPr>
                        <a:t>0.84</a:t>
                      </a:r>
                      <a:endParaRPr sz="2200" u="none" strike="noStrike" cap="none">
                        <a:solidFill>
                          <a:srgbClr val="001E33"/>
                        </a:solidFill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03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>
                          <a:solidFill>
                            <a:srgbClr val="001E33"/>
                          </a:solidFill>
                        </a:rPr>
                        <a:t>Universidad de Antioquia</a:t>
                      </a:r>
                      <a:endParaRPr sz="2200" u="none" strike="noStrike" cap="none">
                        <a:solidFill>
                          <a:srgbClr val="001E33"/>
                        </a:solidFill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u="none" strike="noStrike" cap="none">
                          <a:solidFill>
                            <a:srgbClr val="001E33"/>
                          </a:solidFill>
                        </a:rPr>
                        <a:t>Universidad Nacional</a:t>
                      </a:r>
                      <a:endParaRPr sz="2200" b="0" u="none" strike="noStrike" cap="none">
                        <a:solidFill>
                          <a:srgbClr val="001E3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u="none" strike="noStrike" cap="none">
                          <a:solidFill>
                            <a:srgbClr val="001E33"/>
                          </a:solidFill>
                        </a:rPr>
                        <a:t>???</a:t>
                      </a:r>
                      <a:endParaRPr sz="2200" b="0" u="none" strike="noStrike" cap="none">
                        <a:solidFill>
                          <a:srgbClr val="001E3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>
                          <a:solidFill>
                            <a:srgbClr val="001E33"/>
                          </a:solidFill>
                        </a:rPr>
                        <a:t>0.83</a:t>
                      </a:r>
                      <a:endParaRPr sz="2200" u="none" strike="noStrike" cap="none">
                        <a:solidFill>
                          <a:srgbClr val="001E33"/>
                        </a:solidFill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03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>
                          <a:solidFill>
                            <a:srgbClr val="001E33"/>
                          </a:solidFill>
                        </a:rPr>
                        <a:t>Universidad Nacional</a:t>
                      </a:r>
                      <a:endParaRPr sz="2200" u="none" strike="noStrike" cap="none">
                        <a:solidFill>
                          <a:srgbClr val="001E33"/>
                        </a:solidFill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>
                          <a:solidFill>
                            <a:srgbClr val="001E33"/>
                          </a:solidFill>
                        </a:rPr>
                        <a:t>Universidad Luis </a:t>
                      </a:r>
                      <a:r>
                        <a:rPr lang="en-US" sz="2200" u="none" strike="noStrike" cap="none" err="1">
                          <a:solidFill>
                            <a:srgbClr val="001E33"/>
                          </a:solidFill>
                        </a:rPr>
                        <a:t>Amigó</a:t>
                      </a:r>
                      <a:endParaRPr sz="2200" u="none" strike="noStrike" cap="none">
                        <a:solidFill>
                          <a:srgbClr val="001E33"/>
                        </a:solidFill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>
                          <a:solidFill>
                            <a:srgbClr val="001E33"/>
                          </a:solidFill>
                        </a:rPr>
                        <a:t>??</a:t>
                      </a:r>
                      <a:endParaRPr sz="2200" u="none" strike="noStrike" cap="none">
                        <a:solidFill>
                          <a:srgbClr val="001E33"/>
                        </a:solidFill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>
                          <a:solidFill>
                            <a:srgbClr val="001E33"/>
                          </a:solidFill>
                        </a:rPr>
                        <a:t>0.85</a:t>
                      </a:r>
                      <a:endParaRPr sz="2200" u="none" strike="noStrike" cap="none">
                        <a:solidFill>
                          <a:srgbClr val="001E33"/>
                        </a:solidFill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45" name="Google Shape;445;gadd317ae2b_0_201"/>
          <p:cNvSpPr txBox="1"/>
          <p:nvPr/>
        </p:nvSpPr>
        <p:spPr>
          <a:xfrm>
            <a:off x="6707225" y="6014975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El tamaño de la letra debe ser de al menos 22 puntos</a:t>
            </a:r>
            <a:endParaRPr sz="1400" b="1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" name="Google Shape;450;g105e9140ba5_0_16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880" y="0"/>
            <a:ext cx="12196075" cy="6855842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g105e9140ba5_0_161"/>
          <p:cNvSpPr/>
          <p:nvPr/>
        </p:nvSpPr>
        <p:spPr>
          <a:xfrm>
            <a:off x="265329" y="376925"/>
            <a:ext cx="58833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Resultados del menor riesgo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2" name="Google Shape;452;g105e9140ba5_0_161"/>
          <p:cNvSpPr/>
          <p:nvPr/>
        </p:nvSpPr>
        <p:spPr>
          <a:xfrm>
            <a:off x="356050" y="5163725"/>
            <a:ext cx="10976400" cy="9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2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Menor riesgo medio ponderado de acoso obtenido sin superar una distancia </a:t>
            </a:r>
            <a:r>
              <a:rPr lang="en-US" sz="2200" b="0" i="1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d.</a:t>
            </a:r>
            <a:endParaRPr sz="2200" b="0" i="1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5" name="Google Shape;455;g105e9140ba5_0_161"/>
          <p:cNvSpPr/>
          <p:nvPr/>
        </p:nvSpPr>
        <p:spPr>
          <a:xfrm>
            <a:off x="5015760" y="838200"/>
            <a:ext cx="34254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Cree la tabla en Powerpoint. No copie capturas de pantalla pixeladas del informe técnico, por favor.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6" name="Google Shape;456;g105e9140ba5_0_161"/>
          <p:cNvSpPr/>
          <p:nvPr/>
        </p:nvSpPr>
        <p:spPr>
          <a:xfrm rot="10800000" flipH="1">
            <a:off x="4491000" y="1250820"/>
            <a:ext cx="602262" cy="46072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457" name="Google Shape;457;g105e9140ba5_0_161"/>
          <p:cNvSpPr/>
          <p:nvPr/>
        </p:nvSpPr>
        <p:spPr>
          <a:xfrm>
            <a:off x="3437640" y="6122880"/>
            <a:ext cx="29325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Explique las tablas en su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palabras propias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8" name="Google Shape;458;g105e9140ba5_0_161"/>
          <p:cNvSpPr/>
          <p:nvPr/>
        </p:nvSpPr>
        <p:spPr>
          <a:xfrm>
            <a:off x="3356273" y="5647723"/>
            <a:ext cx="455058" cy="7290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graphicFrame>
        <p:nvGraphicFramePr>
          <p:cNvPr id="459" name="Google Shape;459;g105e9140ba5_0_161"/>
          <p:cNvGraphicFramePr/>
          <p:nvPr/>
        </p:nvGraphicFramePr>
        <p:xfrm>
          <a:off x="333820" y="1803840"/>
          <a:ext cx="11310600" cy="3383320"/>
        </p:xfrm>
        <a:graphic>
          <a:graphicData uri="http://schemas.openxmlformats.org/drawingml/2006/table">
            <a:tbl>
              <a:tblPr>
                <a:noFill/>
                <a:tableStyleId>{2791DF2B-8CE8-47CA-A753-2D559099E446}</a:tableStyleId>
              </a:tblPr>
              <a:tblGrid>
                <a:gridCol w="285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16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64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777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39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b="1" u="none" strike="noStrike" cap="none">
                          <a:solidFill>
                            <a:srgbClr val="001E33"/>
                          </a:solidFill>
                        </a:rPr>
                        <a:t>Origen</a:t>
                      </a:r>
                      <a:endParaRPr sz="2200" b="1" u="none" strike="noStrike" cap="none">
                        <a:solidFill>
                          <a:srgbClr val="001E33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AA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2200" b="1" u="none" strike="noStrike" cap="none">
                          <a:solidFill>
                            <a:srgbClr val="001E33"/>
                          </a:solidFill>
                        </a:rPr>
                        <a:t>Destino</a:t>
                      </a:r>
                      <a:endParaRPr sz="2200" b="1" u="none" strike="noStrike" cap="none">
                        <a:solidFill>
                          <a:srgbClr val="001E33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AA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b="1" u="none" strike="noStrike" cap="none">
                          <a:solidFill>
                            <a:srgbClr val="001E33"/>
                          </a:solidFill>
                        </a:rPr>
                        <a:t>Riesgo </a:t>
                      </a:r>
                      <a:r>
                        <a:rPr lang="en-US" sz="2200" b="1">
                          <a:solidFill>
                            <a:srgbClr val="001E33"/>
                          </a:solidFill>
                        </a:rPr>
                        <a:t>promedio</a:t>
                      </a:r>
                      <a:r>
                        <a:rPr lang="en-US" sz="2200" b="1" u="none" strike="noStrike" cap="none">
                          <a:solidFill>
                            <a:srgbClr val="001E33"/>
                          </a:solidFill>
                        </a:rPr>
                        <a:t> ponderado de acoso</a:t>
                      </a:r>
                      <a:endParaRPr sz="2200" b="0" u="none" strike="noStrike" cap="none">
                        <a:solidFill>
                          <a:srgbClr val="001E3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AA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b="1" u="none" strike="noStrike" cap="none">
                          <a:solidFill>
                            <a:srgbClr val="001E33"/>
                          </a:solidFill>
                        </a:rPr>
                        <a:t>Sin superar una distancia (metros)</a:t>
                      </a:r>
                      <a:endParaRPr sz="2200" b="1" u="none" strike="noStrike" cap="none">
                        <a:solidFill>
                          <a:srgbClr val="001E33"/>
                        </a:solidFill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AA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96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>
                          <a:solidFill>
                            <a:srgbClr val="001E33"/>
                          </a:solidFill>
                        </a:rPr>
                        <a:t>Universidad EAFIT</a:t>
                      </a:r>
                      <a:endParaRPr sz="2200" u="none" strike="noStrike" cap="none">
                        <a:solidFill>
                          <a:srgbClr val="001E33"/>
                        </a:solidFill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u="none" strike="noStrike" cap="none">
                          <a:solidFill>
                            <a:srgbClr val="001E33"/>
                          </a:solidFill>
                        </a:rPr>
                        <a:t>Universidad de Medellín</a:t>
                      </a:r>
                      <a:endParaRPr sz="2200" b="0" u="none" strike="noStrike" cap="none">
                        <a:solidFill>
                          <a:srgbClr val="001E3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u="none" strike="noStrike" cap="none">
                          <a:solidFill>
                            <a:srgbClr val="001E33"/>
                          </a:solidFill>
                        </a:rPr>
                        <a:t>??</a:t>
                      </a:r>
                      <a:endParaRPr sz="2200" b="0" u="none" strike="noStrike" cap="none">
                        <a:solidFill>
                          <a:srgbClr val="001E3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>
                          <a:solidFill>
                            <a:srgbClr val="001E33"/>
                          </a:solidFill>
                        </a:rPr>
                        <a:t>5000</a:t>
                      </a:r>
                      <a:endParaRPr sz="2200" u="none" strike="noStrike" cap="none">
                        <a:solidFill>
                          <a:srgbClr val="001E33"/>
                        </a:solidFill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03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>
                          <a:solidFill>
                            <a:srgbClr val="001E33"/>
                          </a:solidFill>
                        </a:rPr>
                        <a:t>Universidad de Antioquia</a:t>
                      </a:r>
                      <a:endParaRPr sz="2200" u="none" strike="noStrike" cap="none">
                        <a:solidFill>
                          <a:srgbClr val="001E33"/>
                        </a:solidFill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u="none" strike="noStrike" cap="none">
                          <a:solidFill>
                            <a:srgbClr val="001E33"/>
                          </a:solidFill>
                        </a:rPr>
                        <a:t>Universidad Nacional</a:t>
                      </a:r>
                      <a:endParaRPr sz="2200" b="0" u="none" strike="noStrike" cap="none">
                        <a:solidFill>
                          <a:srgbClr val="001E3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u="none" strike="noStrike" cap="none">
                          <a:solidFill>
                            <a:srgbClr val="001E33"/>
                          </a:solidFill>
                        </a:rPr>
                        <a:t>???</a:t>
                      </a:r>
                      <a:endParaRPr sz="2200" b="0" u="none" strike="noStrike" cap="none">
                        <a:solidFill>
                          <a:srgbClr val="001E3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>
                          <a:solidFill>
                            <a:srgbClr val="001E33"/>
                          </a:solidFill>
                        </a:rPr>
                        <a:t>7000</a:t>
                      </a:r>
                      <a:endParaRPr sz="2200" u="none" strike="noStrike" cap="none">
                        <a:solidFill>
                          <a:srgbClr val="001E33"/>
                        </a:solidFill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03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>
                          <a:solidFill>
                            <a:srgbClr val="001E33"/>
                          </a:solidFill>
                        </a:rPr>
                        <a:t>Universidad Nacional</a:t>
                      </a:r>
                      <a:endParaRPr sz="2200" u="none" strike="noStrike" cap="none">
                        <a:solidFill>
                          <a:srgbClr val="001E33"/>
                        </a:solidFill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>
                          <a:solidFill>
                            <a:srgbClr val="001E33"/>
                          </a:solidFill>
                        </a:rPr>
                        <a:t>Universidad Luis Amigó</a:t>
                      </a:r>
                      <a:endParaRPr sz="2200" u="none" strike="noStrike" cap="none">
                        <a:solidFill>
                          <a:srgbClr val="001E33"/>
                        </a:solidFill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>
                          <a:solidFill>
                            <a:srgbClr val="001E33"/>
                          </a:solidFill>
                        </a:rPr>
                        <a:t>??</a:t>
                      </a:r>
                      <a:endParaRPr sz="2200" u="none" strike="noStrike" cap="none">
                        <a:solidFill>
                          <a:srgbClr val="001E33"/>
                        </a:solidFill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>
                          <a:solidFill>
                            <a:srgbClr val="001E33"/>
                          </a:solidFill>
                        </a:rPr>
                        <a:t>6500</a:t>
                      </a:r>
                      <a:endParaRPr sz="2200" u="none" strike="noStrike" cap="none">
                        <a:solidFill>
                          <a:srgbClr val="001E33"/>
                        </a:solidFill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62" name="Google Shape;462;g105e9140ba5_0_161"/>
          <p:cNvSpPr txBox="1"/>
          <p:nvPr/>
        </p:nvSpPr>
        <p:spPr>
          <a:xfrm>
            <a:off x="6707225" y="6014975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El tamaño de la letra debe ser de al menos 22 puntos</a:t>
            </a:r>
            <a:endParaRPr sz="1400" b="1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Panorámica</PresentationFormat>
  <Slides>13</Slides>
  <Notes>13</Notes>
  <HiddenSlides>0</HiddenSlides>
  <ScaleCrop>false</ScaleCrop>
  <HeadingPairs>
    <vt:vector size="4" baseType="variant">
      <vt:variant>
        <vt:lpstr>Tema</vt:lpstr>
      </vt:variant>
      <vt:variant>
        <vt:i4>2</vt:i4>
      </vt:variant>
      <vt:variant>
        <vt:lpstr>Títulos de diapositiva</vt:lpstr>
      </vt:variant>
      <vt:variant>
        <vt:i4>13</vt:i4>
      </vt:variant>
    </vt:vector>
  </HeadingPairs>
  <TitlesOfParts>
    <vt:vector size="15" baseType="lpstr">
      <vt:lpstr>Office Theme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Referee</dc:creator>
  <cp:revision>2</cp:revision>
  <dcterms:created xsi:type="dcterms:W3CDTF">2020-06-26T14:36:07Z</dcterms:created>
  <dcterms:modified xsi:type="dcterms:W3CDTF">2022-05-17T02:57:37Z</dcterms:modified>
</cp:coreProperties>
</file>